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</p:sldIdLst>
  <p:sldSz cy="6858000" cx="9144000"/>
  <p:notesSz cx="6858000" cy="9144000"/>
  <p:embeddedFontLst>
    <p:embeddedFont>
      <p:font typeface="Roboto Slab"/>
      <p:regular r:id="rId135"/>
      <p:bold r:id="rId136"/>
    </p:embeddedFont>
    <p:embeddedFont>
      <p:font typeface="Dosis"/>
      <p:regular r:id="rId137"/>
      <p:bold r:id="rId138"/>
    </p:embeddedFont>
    <p:embeddedFont>
      <p:font typeface="Roboto"/>
      <p:regular r:id="rId139"/>
      <p:bold r:id="rId140"/>
      <p:italic r:id="rId141"/>
      <p:boldItalic r:id="rId142"/>
    </p:embeddedFont>
    <p:embeddedFont>
      <p:font typeface="Source Sans Pro"/>
      <p:regular r:id="rId143"/>
      <p:bold r:id="rId144"/>
      <p:italic r:id="rId145"/>
      <p:boldItalic r:id="rId1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3" Type="http://schemas.openxmlformats.org/officeDocument/2006/relationships/font" Target="fonts/SourceSansPro-regular.fntdata"/><Relationship Id="rId142" Type="http://schemas.openxmlformats.org/officeDocument/2006/relationships/font" Target="fonts/Roboto-boldItalic.fntdata"/><Relationship Id="rId141" Type="http://schemas.openxmlformats.org/officeDocument/2006/relationships/font" Target="fonts/Roboto-italic.fntdata"/><Relationship Id="rId140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46" Type="http://schemas.openxmlformats.org/officeDocument/2006/relationships/font" Target="fonts/SourceSansPro-boldItalic.fntdata"/><Relationship Id="rId7" Type="http://schemas.openxmlformats.org/officeDocument/2006/relationships/slide" Target="slides/slide3.xml"/><Relationship Id="rId145" Type="http://schemas.openxmlformats.org/officeDocument/2006/relationships/font" Target="fonts/SourceSansPro-italic.fntdata"/><Relationship Id="rId8" Type="http://schemas.openxmlformats.org/officeDocument/2006/relationships/slide" Target="slides/slide4.xml"/><Relationship Id="rId144" Type="http://schemas.openxmlformats.org/officeDocument/2006/relationships/font" Target="fonts/SourceSansPro-bold.fntdata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font" Target="fonts/Roboto-regular.fntdata"/><Relationship Id="rId138" Type="http://schemas.openxmlformats.org/officeDocument/2006/relationships/font" Target="fonts/Dosis-bold.fntdata"/><Relationship Id="rId137" Type="http://schemas.openxmlformats.org/officeDocument/2006/relationships/font" Target="fonts/Dosis-regular.fntdata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font" Target="fonts/RobotoSlab-bold.fntdata"/><Relationship Id="rId135" Type="http://schemas.openxmlformats.org/officeDocument/2006/relationships/font" Target="fonts/RobotoSlab-regular.fntdata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Shape 248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" name="Shape 2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Shape 253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Shape 25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Shape 259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Shape 25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Shape 264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8" name="Shape 26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Shape 270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" name="Shape 27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Shape 275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9" name="Shape 27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Shape 281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" name="Shape 2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Shape 287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4" name="Shape 28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2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Shape 293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4" name="Shape 29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Shape 299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Shape 29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Shape 305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Shape 30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Shape 305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9" name="Shape 30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Shape 308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2" name="Shape 30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Shape 310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Shape 3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Shape 312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" name="Shape 3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Shape 315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5" name="Shape 3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9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Shape 316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1" name="Shape 3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Shape 319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6" name="Shape 3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Shape 322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6" name="Shape 3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Shape 323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3" name="Shape 3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5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Shape 324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7" name="Shape 3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3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Shape 325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5" name="Shape 3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5" name="Shape 3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" name="Shape 326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7" name="Shape 3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Shape 331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0" name="Shape 3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3" name="Shape 3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Shape 337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5" name="Shape 3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Shape 343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2" name="Shape 3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8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Shape 348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0" name="Shape 3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8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Shape 354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0" name="Shape 3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0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1" name="Shape 361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2" name="Shape 3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3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Shape 367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5" name="Shape 36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2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Shape 368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4" name="Shape 36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Shape 7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Shape 8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Shape 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Shape 9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Shape 10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Shape 1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Shape 1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Shape 122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Shape 1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Shape 123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Shape 1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Shape 123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Shape 1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Shape 125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Shape 1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Shape 1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Shape 129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Shape 1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Shape 131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Shape 1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Shape 1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Shape 136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Shape 1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Shape 1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Shape 137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Shape 1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Shape 138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Shape 1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Shape 140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Shape 1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Shape 141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Shape 1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Shape 143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Shape 1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Shape 146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Shape 1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Shape 147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Shape 1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Shape 149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Shape 1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Shape 150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Shape 1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Shape 155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Shape 1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Shape 160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Shape 1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Shape 161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Shape 1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Shape 16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Shape 16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Shape 165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Shape 16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Shape 169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Shape 16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Shape 172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Shape 17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Shape 176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Shape 17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Shape 179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Shape 17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Shape 183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Shape 1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Shape 187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Shape 18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Shape 190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Shape 19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Shape 190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Shape 19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Shape 192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Shape 19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Shape 193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Shape 1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Shape 194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Shape 1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Shape 195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6" name="Shape 1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Shape 197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Shape 19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Shape 199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Shape 19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Shape 202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Shape 20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Shape 205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Shape 20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Shape 208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Shape 20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Shape 209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Shape 20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Shape 210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Shape 2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Shape 211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Shape 2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Shape 211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Shape 2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Shape 212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Shape 2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Shape 217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Shape 2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Shape 222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Shape 2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Shape 227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Shape 2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Shape 232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Shape 2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Shape 237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Shape 2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Shape 243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Shape 2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" name="Shape 11"/>
          <p:cNvSpPr/>
          <p:nvPr/>
        </p:nvSpPr>
        <p:spPr>
          <a:xfrm rot="10800000">
            <a:off x="6537562" y="4457270"/>
            <a:ext cx="1081625" cy="1499895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1" y="3756618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idx="1" type="subTitle"/>
          </p:nvPr>
        </p:nvSpPr>
        <p:spPr>
          <a:xfrm>
            <a:off x="1680301" y="4065933"/>
            <a:ext cx="5783400" cy="121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4" name="Shape 14"/>
          <p:cNvSpPr/>
          <p:nvPr/>
        </p:nvSpPr>
        <p:spPr>
          <a:xfrm>
            <a:off x="1524800" y="896807"/>
            <a:ext cx="1081625" cy="1499895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5" name="Shape 15"/>
          <p:cNvSpPr txBox="1"/>
          <p:nvPr>
            <p:ph type="ctrTitle"/>
          </p:nvPr>
        </p:nvSpPr>
        <p:spPr>
          <a:xfrm>
            <a:off x="1680301" y="1585233"/>
            <a:ext cx="5783400" cy="1943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000"/>
            </a:lvl1pPr>
            <a:lvl2pPr lvl="1" rtl="0" algn="ctr">
              <a:spcBef>
                <a:spcPts val="0"/>
              </a:spcBef>
              <a:buSzPct val="100000"/>
              <a:defRPr sz="4000"/>
            </a:lvl2pPr>
            <a:lvl3pPr lvl="2" rtl="0" algn="ctr">
              <a:spcBef>
                <a:spcPts val="0"/>
              </a:spcBef>
              <a:buSzPct val="100000"/>
              <a:defRPr sz="4000"/>
            </a:lvl3pPr>
            <a:lvl4pPr lvl="3" rtl="0" algn="ctr">
              <a:spcBef>
                <a:spcPts val="0"/>
              </a:spcBef>
              <a:buSzPct val="100000"/>
              <a:defRPr sz="4000"/>
            </a:lvl4pPr>
            <a:lvl5pPr lvl="4" rtl="0" algn="ctr">
              <a:spcBef>
                <a:spcPts val="0"/>
              </a:spcBef>
              <a:buSzPct val="100000"/>
              <a:defRPr sz="4000"/>
            </a:lvl5pPr>
            <a:lvl6pPr lvl="5" rtl="0" algn="ctr">
              <a:spcBef>
                <a:spcPts val="0"/>
              </a:spcBef>
              <a:buSzPct val="100000"/>
              <a:defRPr sz="4000"/>
            </a:lvl6pPr>
            <a:lvl7pPr lvl="6" rtl="0" algn="ctr">
              <a:spcBef>
                <a:spcPts val="0"/>
              </a:spcBef>
              <a:buSzPct val="100000"/>
              <a:defRPr sz="4000"/>
            </a:lvl7pPr>
            <a:lvl8pPr lvl="7" rtl="0" algn="ctr">
              <a:spcBef>
                <a:spcPts val="0"/>
              </a:spcBef>
              <a:buSzPct val="100000"/>
              <a:defRPr sz="4000"/>
            </a:lvl8pPr>
            <a:lvl9pPr lvl="8" rtl="0"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6769100"/>
            <a:ext cx="91437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536600"/>
            <a:ext cx="8368200" cy="2051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3892600"/>
            <a:ext cx="8368200" cy="14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noFill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3756618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2353266"/>
            <a:ext cx="8222100" cy="1209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680378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680378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986433"/>
            <a:ext cx="3999900" cy="410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986433"/>
            <a:ext cx="3999900" cy="410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883035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2125366"/>
            <a:ext cx="2808000" cy="357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701800"/>
            <a:ext cx="56187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100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5994004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612100"/>
            <a:ext cx="4045200" cy="200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800"/>
            </a:lvl1pPr>
            <a:lvl2pPr lvl="1" rtl="0" algn="ctr">
              <a:spcBef>
                <a:spcPts val="0"/>
              </a:spcBef>
              <a:buSzPct val="100000"/>
              <a:defRPr sz="3800"/>
            </a:lvl2pPr>
            <a:lvl3pPr lvl="2" rtl="0" algn="ctr">
              <a:spcBef>
                <a:spcPts val="0"/>
              </a:spcBef>
              <a:buSzPct val="100000"/>
              <a:defRPr sz="3800"/>
            </a:lvl3pPr>
            <a:lvl4pPr lvl="3" rtl="0" algn="ctr">
              <a:spcBef>
                <a:spcPts val="0"/>
              </a:spcBef>
              <a:buSzPct val="100000"/>
              <a:defRPr sz="3800"/>
            </a:lvl4pPr>
            <a:lvl5pPr lvl="4" rtl="0" algn="ctr">
              <a:spcBef>
                <a:spcPts val="0"/>
              </a:spcBef>
              <a:buSzPct val="100000"/>
              <a:defRPr sz="3800"/>
            </a:lvl5pPr>
            <a:lvl6pPr lvl="5" rtl="0" algn="ctr">
              <a:spcBef>
                <a:spcPts val="0"/>
              </a:spcBef>
              <a:buSzPct val="100000"/>
              <a:defRPr sz="3800"/>
            </a:lvl6pPr>
            <a:lvl7pPr lvl="6" rtl="0" algn="ctr">
              <a:spcBef>
                <a:spcPts val="0"/>
              </a:spcBef>
              <a:buSzPct val="100000"/>
              <a:defRPr sz="3800"/>
            </a:lvl7pPr>
            <a:lvl8pPr lvl="7" rtl="0" algn="ctr">
              <a:spcBef>
                <a:spcPts val="0"/>
              </a:spcBef>
              <a:buSzPct val="100000"/>
              <a:defRPr sz="3800"/>
            </a:lvl8pPr>
            <a:lvl9pPr lvl="8" rtl="0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5644966"/>
            <a:ext cx="5998800" cy="798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9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96F3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4294967295" type="subTitle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Dosis"/>
                <a:ea typeface="Dosis"/>
                <a:cs typeface="Dosis"/>
                <a:sym typeface="Dosis"/>
              </a:rPr>
              <a:t>Dynamic Programming II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osis"/>
                <a:ea typeface="Dosis"/>
                <a:cs typeface="Dosis"/>
                <a:sym typeface="Dosis"/>
              </a:rPr>
              <a:t>Summer 2017   •   Lecture 08/03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118" name="Shape 11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</a:t>
            </a: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subsequence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a sequence that can be derived from another sequence by deleting some elements without changing the order of the remaining elements.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e.g. </a:t>
            </a:r>
            <a:r>
              <a:rPr b="1" lang="en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oae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a subsequence of </a:t>
            </a: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soared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; so are </a:t>
            </a:r>
            <a:r>
              <a:rPr b="1" lang="en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sore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sad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</a:t>
            </a:r>
            <a:r>
              <a:rPr b="1" lang="en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srd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common subsequence is a sequence that’s a subsequence of two sequences.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e.g. </a:t>
            </a:r>
            <a:r>
              <a:rPr b="1" lang="en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oae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a common sequence of </a:t>
            </a: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soared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soaped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Shape 2487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2488" name="Shape 2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9" name="Shape 24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0" name="Shape 24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Shape 2491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492" name="Shape 2492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493" name="Shape 2493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2494" name="Shape 2494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2495" name="Shape 24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6" name="Shape 2496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3</a:t>
            </a:r>
          </a:p>
        </p:txBody>
      </p:sp>
      <p:sp>
        <p:nvSpPr>
          <p:cNvPr id="2497" name="Shape 2497"/>
          <p:cNvSpPr/>
          <p:nvPr/>
        </p:nvSpPr>
        <p:spPr>
          <a:xfrm>
            <a:off x="1066804" y="16936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498" name="Shape 2498"/>
          <p:cNvSpPr txBox="1"/>
          <p:nvPr/>
        </p:nvSpPr>
        <p:spPr>
          <a:xfrm>
            <a:off x="1066802" y="1429350"/>
            <a:ext cx="6734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x=0</a:t>
            </a:r>
          </a:p>
        </p:txBody>
      </p:sp>
      <p:sp>
        <p:nvSpPr>
          <p:cNvPr id="2499" name="Shape 2499"/>
          <p:cNvSpPr txBox="1"/>
          <p:nvPr/>
        </p:nvSpPr>
        <p:spPr>
          <a:xfrm>
            <a:off x="521601" y="18988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j=0</a:t>
            </a:r>
          </a:p>
        </p:txBody>
      </p:sp>
      <p:sp>
        <p:nvSpPr>
          <p:cNvPr id="2500" name="Shape 2500"/>
          <p:cNvSpPr/>
          <p:nvPr/>
        </p:nvSpPr>
        <p:spPr>
          <a:xfrm>
            <a:off x="17403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501" name="Shape 2501"/>
          <p:cNvSpPr/>
          <p:nvPr/>
        </p:nvSpPr>
        <p:spPr>
          <a:xfrm>
            <a:off x="2418946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502" name="Shape 2502"/>
          <p:cNvSpPr/>
          <p:nvPr/>
        </p:nvSpPr>
        <p:spPr>
          <a:xfrm>
            <a:off x="30976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503" name="Shape 2503"/>
          <p:cNvSpPr txBox="1"/>
          <p:nvPr/>
        </p:nvSpPr>
        <p:spPr>
          <a:xfrm>
            <a:off x="17403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x=1</a:t>
            </a:r>
          </a:p>
        </p:txBody>
      </p:sp>
      <p:sp>
        <p:nvSpPr>
          <p:cNvPr id="2504" name="Shape 2504"/>
          <p:cNvSpPr txBox="1"/>
          <p:nvPr/>
        </p:nvSpPr>
        <p:spPr>
          <a:xfrm>
            <a:off x="241895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x=2</a:t>
            </a:r>
          </a:p>
        </p:txBody>
      </p:sp>
      <p:sp>
        <p:nvSpPr>
          <p:cNvPr id="2505" name="Shape 2505"/>
          <p:cNvSpPr txBox="1"/>
          <p:nvPr/>
        </p:nvSpPr>
        <p:spPr>
          <a:xfrm>
            <a:off x="30976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x=3</a:t>
            </a:r>
          </a:p>
        </p:txBody>
      </p:sp>
      <p:sp>
        <p:nvSpPr>
          <p:cNvPr id="2506" name="Shape 2506"/>
          <p:cNvSpPr/>
          <p:nvPr/>
        </p:nvSpPr>
        <p:spPr>
          <a:xfrm>
            <a:off x="1066804" y="23683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507" name="Shape 2507"/>
          <p:cNvSpPr/>
          <p:nvPr/>
        </p:nvSpPr>
        <p:spPr>
          <a:xfrm>
            <a:off x="17403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508" name="Shape 2508"/>
          <p:cNvSpPr/>
          <p:nvPr/>
        </p:nvSpPr>
        <p:spPr>
          <a:xfrm>
            <a:off x="2418946" y="2368348"/>
            <a:ext cx="673500" cy="6735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509" name="Shape 2509"/>
          <p:cNvSpPr/>
          <p:nvPr/>
        </p:nvSpPr>
        <p:spPr>
          <a:xfrm>
            <a:off x="30976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0" name="Shape 2510"/>
          <p:cNvSpPr/>
          <p:nvPr/>
        </p:nvSpPr>
        <p:spPr>
          <a:xfrm>
            <a:off x="1066804" y="3041848"/>
            <a:ext cx="673499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511" name="Shape 2511"/>
          <p:cNvSpPr/>
          <p:nvPr/>
        </p:nvSpPr>
        <p:spPr>
          <a:xfrm>
            <a:off x="17403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512" name="Shape 2512"/>
          <p:cNvSpPr/>
          <p:nvPr/>
        </p:nvSpPr>
        <p:spPr>
          <a:xfrm>
            <a:off x="2418946" y="3041848"/>
            <a:ext cx="673500" cy="673499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513" name="Shape 2513"/>
          <p:cNvSpPr/>
          <p:nvPr/>
        </p:nvSpPr>
        <p:spPr>
          <a:xfrm>
            <a:off x="30976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4" name="Shape 2514"/>
          <p:cNvSpPr/>
          <p:nvPr/>
        </p:nvSpPr>
        <p:spPr>
          <a:xfrm>
            <a:off x="1066804" y="37177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515" name="Shape 2515"/>
          <p:cNvSpPr/>
          <p:nvPr/>
        </p:nvSpPr>
        <p:spPr>
          <a:xfrm>
            <a:off x="17403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516" name="Shape 2516"/>
          <p:cNvSpPr/>
          <p:nvPr/>
        </p:nvSpPr>
        <p:spPr>
          <a:xfrm>
            <a:off x="2418946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7" name="Shape 2517"/>
          <p:cNvSpPr/>
          <p:nvPr/>
        </p:nvSpPr>
        <p:spPr>
          <a:xfrm>
            <a:off x="30976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8" name="Shape 2518"/>
          <p:cNvSpPr txBox="1"/>
          <p:nvPr/>
        </p:nvSpPr>
        <p:spPr>
          <a:xfrm>
            <a:off x="521601" y="25981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j=1</a:t>
            </a:r>
          </a:p>
        </p:txBody>
      </p:sp>
      <p:sp>
        <p:nvSpPr>
          <p:cNvPr id="2519" name="Shape 2519"/>
          <p:cNvSpPr txBox="1"/>
          <p:nvPr/>
        </p:nvSpPr>
        <p:spPr>
          <a:xfrm>
            <a:off x="521601" y="32605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j=2</a:t>
            </a:r>
          </a:p>
        </p:txBody>
      </p:sp>
      <p:sp>
        <p:nvSpPr>
          <p:cNvPr id="2520" name="Shape 2520"/>
          <p:cNvSpPr txBox="1"/>
          <p:nvPr/>
        </p:nvSpPr>
        <p:spPr>
          <a:xfrm>
            <a:off x="521601" y="39229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j=3</a:t>
            </a:r>
          </a:p>
        </p:txBody>
      </p:sp>
      <p:pic>
        <p:nvPicPr>
          <p:cNvPr id="2521" name="Shape 2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262355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2" name="Shape 2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49" y="3288547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3" name="Shape 2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3964249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4" name="Shape 2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324" y="261630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5" name="Shape 2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312" y="3283434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526" name="Shape 2526"/>
          <p:cNvSpPr/>
          <p:nvPr/>
        </p:nvSpPr>
        <p:spPr>
          <a:xfrm>
            <a:off x="1066802" y="4546049"/>
            <a:ext cx="343200" cy="3432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27" name="Shape 2527"/>
          <p:cNvSpPr txBox="1"/>
          <p:nvPr/>
        </p:nvSpPr>
        <p:spPr>
          <a:xfrm>
            <a:off x="1410000" y="4586100"/>
            <a:ext cx="1174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current entry</a:t>
            </a:r>
          </a:p>
        </p:txBody>
      </p:sp>
      <p:sp>
        <p:nvSpPr>
          <p:cNvPr id="2528" name="Shape 2528"/>
          <p:cNvSpPr/>
          <p:nvPr/>
        </p:nvSpPr>
        <p:spPr>
          <a:xfrm>
            <a:off x="2584102" y="4546049"/>
            <a:ext cx="343200" cy="3432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29" name="Shape 2529"/>
          <p:cNvSpPr txBox="1"/>
          <p:nvPr/>
        </p:nvSpPr>
        <p:spPr>
          <a:xfrm>
            <a:off x="2927300" y="4546050"/>
            <a:ext cx="1430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relevant previous entry</a:t>
            </a:r>
          </a:p>
        </p:txBody>
      </p:sp>
      <p:grpSp>
        <p:nvGrpSpPr>
          <p:cNvPr id="2530" name="Shape 2530"/>
          <p:cNvGrpSpPr/>
          <p:nvPr/>
        </p:nvGrpSpPr>
        <p:grpSpPr>
          <a:xfrm>
            <a:off x="1254394" y="5312703"/>
            <a:ext cx="6635205" cy="1144696"/>
            <a:chOff x="2108719" y="3137953"/>
            <a:chExt cx="6635205" cy="1144696"/>
          </a:xfrm>
        </p:grpSpPr>
        <p:sp>
          <p:nvSpPr>
            <p:cNvPr id="2531" name="Shape 2531"/>
            <p:cNvSpPr txBox="1"/>
            <p:nvPr/>
          </p:nvSpPr>
          <p:spPr>
            <a:xfrm>
              <a:off x="2108719" y="3504000"/>
              <a:ext cx="1492799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K[x,j] =</a:t>
              </a:r>
            </a:p>
          </p:txBody>
        </p:sp>
        <p:sp>
          <p:nvSpPr>
            <p:cNvPr id="2532" name="Shape 2532"/>
            <p:cNvSpPr txBox="1"/>
            <p:nvPr/>
          </p:nvSpPr>
          <p:spPr>
            <a:xfrm>
              <a:off x="3833400" y="3762000"/>
              <a:ext cx="39951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max{</a:t>
              </a:r>
              <a:r>
                <a:rPr b="1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K[x,j-1]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, K[x-w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,j-1] + v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  <p:sp>
          <p:nvSpPr>
            <p:cNvPr id="2533" name="Shape 2533"/>
            <p:cNvSpPr txBox="1"/>
            <p:nvPr/>
          </p:nvSpPr>
          <p:spPr>
            <a:xfrm>
              <a:off x="3355900" y="3137953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2534" name="Shape 2534"/>
            <p:cNvSpPr txBox="1"/>
            <p:nvPr/>
          </p:nvSpPr>
          <p:spPr>
            <a:xfrm>
              <a:off x="7814400" y="3745350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otherwise</a:t>
              </a:r>
            </a:p>
          </p:txBody>
        </p:sp>
        <p:sp>
          <p:nvSpPr>
            <p:cNvPr id="2535" name="Shape 2535"/>
            <p:cNvSpPr txBox="1"/>
            <p:nvPr/>
          </p:nvSpPr>
          <p:spPr>
            <a:xfrm>
              <a:off x="3833400" y="3224688"/>
              <a:ext cx="1952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536" name="Shape 2536"/>
            <p:cNvSpPr txBox="1"/>
            <p:nvPr/>
          </p:nvSpPr>
          <p:spPr>
            <a:xfrm>
              <a:off x="7581125" y="3224700"/>
              <a:ext cx="11628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if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or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are 0</a:t>
              </a: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Shape 2541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2542" name="Shape 2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3" name="Shape 2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4" name="Shape 25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545" name="Shape 2545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546" name="Shape 2546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547" name="Shape 2547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2548" name="Shape 2548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2549" name="Shape 25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0" name="Shape 2550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3</a:t>
            </a:r>
          </a:p>
        </p:txBody>
      </p:sp>
      <p:sp>
        <p:nvSpPr>
          <p:cNvPr id="2551" name="Shape 2551"/>
          <p:cNvSpPr/>
          <p:nvPr/>
        </p:nvSpPr>
        <p:spPr>
          <a:xfrm>
            <a:off x="1066804" y="16936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552" name="Shape 2552"/>
          <p:cNvSpPr txBox="1"/>
          <p:nvPr/>
        </p:nvSpPr>
        <p:spPr>
          <a:xfrm>
            <a:off x="1066802" y="1429350"/>
            <a:ext cx="6734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x=0</a:t>
            </a:r>
          </a:p>
        </p:txBody>
      </p:sp>
      <p:sp>
        <p:nvSpPr>
          <p:cNvPr id="2553" name="Shape 2553"/>
          <p:cNvSpPr txBox="1"/>
          <p:nvPr/>
        </p:nvSpPr>
        <p:spPr>
          <a:xfrm>
            <a:off x="521601" y="18988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j=0</a:t>
            </a:r>
          </a:p>
        </p:txBody>
      </p:sp>
      <p:sp>
        <p:nvSpPr>
          <p:cNvPr id="2554" name="Shape 2554"/>
          <p:cNvSpPr/>
          <p:nvPr/>
        </p:nvSpPr>
        <p:spPr>
          <a:xfrm>
            <a:off x="17403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555" name="Shape 2555"/>
          <p:cNvSpPr/>
          <p:nvPr/>
        </p:nvSpPr>
        <p:spPr>
          <a:xfrm>
            <a:off x="2418946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556" name="Shape 2556"/>
          <p:cNvSpPr/>
          <p:nvPr/>
        </p:nvSpPr>
        <p:spPr>
          <a:xfrm>
            <a:off x="30976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557" name="Shape 2557"/>
          <p:cNvSpPr txBox="1"/>
          <p:nvPr/>
        </p:nvSpPr>
        <p:spPr>
          <a:xfrm>
            <a:off x="17403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x=1</a:t>
            </a:r>
          </a:p>
        </p:txBody>
      </p:sp>
      <p:sp>
        <p:nvSpPr>
          <p:cNvPr id="2558" name="Shape 2558"/>
          <p:cNvSpPr txBox="1"/>
          <p:nvPr/>
        </p:nvSpPr>
        <p:spPr>
          <a:xfrm>
            <a:off x="241895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x=2</a:t>
            </a:r>
          </a:p>
        </p:txBody>
      </p:sp>
      <p:sp>
        <p:nvSpPr>
          <p:cNvPr id="2559" name="Shape 2559"/>
          <p:cNvSpPr txBox="1"/>
          <p:nvPr/>
        </p:nvSpPr>
        <p:spPr>
          <a:xfrm>
            <a:off x="30976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x=3</a:t>
            </a:r>
          </a:p>
        </p:txBody>
      </p:sp>
      <p:sp>
        <p:nvSpPr>
          <p:cNvPr id="2560" name="Shape 2560"/>
          <p:cNvSpPr/>
          <p:nvPr/>
        </p:nvSpPr>
        <p:spPr>
          <a:xfrm>
            <a:off x="1066804" y="2368348"/>
            <a:ext cx="673499" cy="6735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561" name="Shape 2561"/>
          <p:cNvSpPr/>
          <p:nvPr/>
        </p:nvSpPr>
        <p:spPr>
          <a:xfrm>
            <a:off x="17403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562" name="Shape 2562"/>
          <p:cNvSpPr/>
          <p:nvPr/>
        </p:nvSpPr>
        <p:spPr>
          <a:xfrm>
            <a:off x="2418946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563" name="Shape 2563"/>
          <p:cNvSpPr/>
          <p:nvPr/>
        </p:nvSpPr>
        <p:spPr>
          <a:xfrm>
            <a:off x="30976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64" name="Shape 2564"/>
          <p:cNvSpPr/>
          <p:nvPr/>
        </p:nvSpPr>
        <p:spPr>
          <a:xfrm>
            <a:off x="1066804" y="3041848"/>
            <a:ext cx="673499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565" name="Shape 2565"/>
          <p:cNvSpPr/>
          <p:nvPr/>
        </p:nvSpPr>
        <p:spPr>
          <a:xfrm>
            <a:off x="17403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566" name="Shape 2566"/>
          <p:cNvSpPr/>
          <p:nvPr/>
        </p:nvSpPr>
        <p:spPr>
          <a:xfrm>
            <a:off x="2418946" y="3041848"/>
            <a:ext cx="673500" cy="673499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567" name="Shape 2567"/>
          <p:cNvSpPr/>
          <p:nvPr/>
        </p:nvSpPr>
        <p:spPr>
          <a:xfrm>
            <a:off x="30976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68" name="Shape 2568"/>
          <p:cNvSpPr/>
          <p:nvPr/>
        </p:nvSpPr>
        <p:spPr>
          <a:xfrm>
            <a:off x="1066804" y="37177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569" name="Shape 2569"/>
          <p:cNvSpPr/>
          <p:nvPr/>
        </p:nvSpPr>
        <p:spPr>
          <a:xfrm>
            <a:off x="17403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570" name="Shape 2570"/>
          <p:cNvSpPr/>
          <p:nvPr/>
        </p:nvSpPr>
        <p:spPr>
          <a:xfrm>
            <a:off x="2418946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71" name="Shape 2571"/>
          <p:cNvSpPr/>
          <p:nvPr/>
        </p:nvSpPr>
        <p:spPr>
          <a:xfrm>
            <a:off x="30976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72" name="Shape 2572"/>
          <p:cNvSpPr txBox="1"/>
          <p:nvPr/>
        </p:nvSpPr>
        <p:spPr>
          <a:xfrm>
            <a:off x="521601" y="25981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j=1</a:t>
            </a:r>
          </a:p>
        </p:txBody>
      </p:sp>
      <p:sp>
        <p:nvSpPr>
          <p:cNvPr id="2573" name="Shape 2573"/>
          <p:cNvSpPr txBox="1"/>
          <p:nvPr/>
        </p:nvSpPr>
        <p:spPr>
          <a:xfrm>
            <a:off x="521601" y="32605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j=2</a:t>
            </a:r>
          </a:p>
        </p:txBody>
      </p:sp>
      <p:sp>
        <p:nvSpPr>
          <p:cNvPr id="2574" name="Shape 2574"/>
          <p:cNvSpPr txBox="1"/>
          <p:nvPr/>
        </p:nvSpPr>
        <p:spPr>
          <a:xfrm>
            <a:off x="521601" y="39229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j=3</a:t>
            </a:r>
          </a:p>
        </p:txBody>
      </p:sp>
      <p:pic>
        <p:nvPicPr>
          <p:cNvPr id="2575" name="Shape 2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262355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Shape 2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49" y="3288547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7" name="Shape 25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3964249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8" name="Shape 2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324" y="261630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9" name="Shape 25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813" y="3326605"/>
            <a:ext cx="349774" cy="349774"/>
          </a:xfrm>
          <a:prstGeom prst="rect">
            <a:avLst/>
          </a:prstGeom>
          <a:noFill/>
          <a:ln>
            <a:noFill/>
          </a:ln>
        </p:spPr>
      </p:pic>
      <p:sp>
        <p:nvSpPr>
          <p:cNvPr id="2580" name="Shape 2580"/>
          <p:cNvSpPr/>
          <p:nvPr/>
        </p:nvSpPr>
        <p:spPr>
          <a:xfrm>
            <a:off x="1066802" y="4546049"/>
            <a:ext cx="343200" cy="3432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81" name="Shape 2581"/>
          <p:cNvSpPr txBox="1"/>
          <p:nvPr/>
        </p:nvSpPr>
        <p:spPr>
          <a:xfrm>
            <a:off x="1410000" y="4586100"/>
            <a:ext cx="1174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current entry</a:t>
            </a:r>
          </a:p>
        </p:txBody>
      </p:sp>
      <p:sp>
        <p:nvSpPr>
          <p:cNvPr id="2582" name="Shape 2582"/>
          <p:cNvSpPr/>
          <p:nvPr/>
        </p:nvSpPr>
        <p:spPr>
          <a:xfrm>
            <a:off x="2584102" y="4546049"/>
            <a:ext cx="343200" cy="3432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83" name="Shape 2583"/>
          <p:cNvSpPr txBox="1"/>
          <p:nvPr/>
        </p:nvSpPr>
        <p:spPr>
          <a:xfrm>
            <a:off x="2927300" y="4546050"/>
            <a:ext cx="1430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relevant previous entry</a:t>
            </a:r>
          </a:p>
        </p:txBody>
      </p:sp>
      <p:grpSp>
        <p:nvGrpSpPr>
          <p:cNvPr id="2584" name="Shape 2584"/>
          <p:cNvGrpSpPr/>
          <p:nvPr/>
        </p:nvGrpSpPr>
        <p:grpSpPr>
          <a:xfrm>
            <a:off x="1254394" y="5312703"/>
            <a:ext cx="6635205" cy="1144696"/>
            <a:chOff x="2108719" y="3137953"/>
            <a:chExt cx="6635205" cy="1144696"/>
          </a:xfrm>
        </p:grpSpPr>
        <p:sp>
          <p:nvSpPr>
            <p:cNvPr id="2585" name="Shape 2585"/>
            <p:cNvSpPr txBox="1"/>
            <p:nvPr/>
          </p:nvSpPr>
          <p:spPr>
            <a:xfrm>
              <a:off x="2108719" y="3504000"/>
              <a:ext cx="1492799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K[x,j] =</a:t>
              </a:r>
            </a:p>
          </p:txBody>
        </p:sp>
        <p:sp>
          <p:nvSpPr>
            <p:cNvPr id="2586" name="Shape 2586"/>
            <p:cNvSpPr txBox="1"/>
            <p:nvPr/>
          </p:nvSpPr>
          <p:spPr>
            <a:xfrm>
              <a:off x="3833400" y="3762000"/>
              <a:ext cx="39951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max{K[x,j-1], </a:t>
              </a:r>
              <a:r>
                <a:rPr b="1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K[x-w</a:t>
              </a:r>
              <a:r>
                <a:rPr b="1" baseline="-25000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,j-1] + v</a:t>
              </a:r>
              <a:r>
                <a:rPr b="1" baseline="-25000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  <p:sp>
          <p:nvSpPr>
            <p:cNvPr id="2587" name="Shape 2587"/>
            <p:cNvSpPr txBox="1"/>
            <p:nvPr/>
          </p:nvSpPr>
          <p:spPr>
            <a:xfrm>
              <a:off x="3355900" y="3137953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2588" name="Shape 2588"/>
            <p:cNvSpPr txBox="1"/>
            <p:nvPr/>
          </p:nvSpPr>
          <p:spPr>
            <a:xfrm>
              <a:off x="7814400" y="3745350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otherwise</a:t>
              </a:r>
            </a:p>
          </p:txBody>
        </p:sp>
        <p:sp>
          <p:nvSpPr>
            <p:cNvPr id="2589" name="Shape 2589"/>
            <p:cNvSpPr txBox="1"/>
            <p:nvPr/>
          </p:nvSpPr>
          <p:spPr>
            <a:xfrm>
              <a:off x="3833400" y="3224688"/>
              <a:ext cx="1952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590" name="Shape 2590"/>
            <p:cNvSpPr txBox="1"/>
            <p:nvPr/>
          </p:nvSpPr>
          <p:spPr>
            <a:xfrm>
              <a:off x="7581125" y="3224700"/>
              <a:ext cx="11628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if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or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are 0</a:t>
              </a:r>
            </a:p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Shape 259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2596" name="Shape 2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7" name="Shape 25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8" name="Shape 25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599" name="Shape 2599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600" name="Shape 2600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601" name="Shape 2601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2602" name="Shape 2602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2603" name="Shape 26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4" name="Shape 2604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3</a:t>
            </a:r>
          </a:p>
        </p:txBody>
      </p:sp>
      <p:sp>
        <p:nvSpPr>
          <p:cNvPr id="2605" name="Shape 2605"/>
          <p:cNvSpPr/>
          <p:nvPr/>
        </p:nvSpPr>
        <p:spPr>
          <a:xfrm>
            <a:off x="1066804" y="16936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606" name="Shape 2606"/>
          <p:cNvSpPr txBox="1"/>
          <p:nvPr/>
        </p:nvSpPr>
        <p:spPr>
          <a:xfrm>
            <a:off x="1066802" y="1429350"/>
            <a:ext cx="6734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x=0</a:t>
            </a:r>
          </a:p>
        </p:txBody>
      </p:sp>
      <p:sp>
        <p:nvSpPr>
          <p:cNvPr id="2607" name="Shape 2607"/>
          <p:cNvSpPr txBox="1"/>
          <p:nvPr/>
        </p:nvSpPr>
        <p:spPr>
          <a:xfrm>
            <a:off x="521601" y="18988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j=0</a:t>
            </a:r>
          </a:p>
        </p:txBody>
      </p:sp>
      <p:sp>
        <p:nvSpPr>
          <p:cNvPr id="2608" name="Shape 2608"/>
          <p:cNvSpPr/>
          <p:nvPr/>
        </p:nvSpPr>
        <p:spPr>
          <a:xfrm>
            <a:off x="17403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609" name="Shape 2609"/>
          <p:cNvSpPr/>
          <p:nvPr/>
        </p:nvSpPr>
        <p:spPr>
          <a:xfrm>
            <a:off x="2418946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610" name="Shape 2610"/>
          <p:cNvSpPr/>
          <p:nvPr/>
        </p:nvSpPr>
        <p:spPr>
          <a:xfrm>
            <a:off x="30976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611" name="Shape 2611"/>
          <p:cNvSpPr txBox="1"/>
          <p:nvPr/>
        </p:nvSpPr>
        <p:spPr>
          <a:xfrm>
            <a:off x="17403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x=1</a:t>
            </a:r>
          </a:p>
        </p:txBody>
      </p:sp>
      <p:sp>
        <p:nvSpPr>
          <p:cNvPr id="2612" name="Shape 2612"/>
          <p:cNvSpPr txBox="1"/>
          <p:nvPr/>
        </p:nvSpPr>
        <p:spPr>
          <a:xfrm>
            <a:off x="241895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x=2</a:t>
            </a:r>
          </a:p>
        </p:txBody>
      </p:sp>
      <p:sp>
        <p:nvSpPr>
          <p:cNvPr id="2613" name="Shape 2613"/>
          <p:cNvSpPr txBox="1"/>
          <p:nvPr/>
        </p:nvSpPr>
        <p:spPr>
          <a:xfrm>
            <a:off x="30976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x=3</a:t>
            </a:r>
          </a:p>
        </p:txBody>
      </p:sp>
      <p:sp>
        <p:nvSpPr>
          <p:cNvPr id="2614" name="Shape 2614"/>
          <p:cNvSpPr/>
          <p:nvPr/>
        </p:nvSpPr>
        <p:spPr>
          <a:xfrm>
            <a:off x="1066804" y="23683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615" name="Shape 2615"/>
          <p:cNvSpPr/>
          <p:nvPr/>
        </p:nvSpPr>
        <p:spPr>
          <a:xfrm>
            <a:off x="17403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616" name="Shape 2616"/>
          <p:cNvSpPr/>
          <p:nvPr/>
        </p:nvSpPr>
        <p:spPr>
          <a:xfrm>
            <a:off x="2418946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617" name="Shape 2617"/>
          <p:cNvSpPr/>
          <p:nvPr/>
        </p:nvSpPr>
        <p:spPr>
          <a:xfrm>
            <a:off x="30976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18" name="Shape 2618"/>
          <p:cNvSpPr/>
          <p:nvPr/>
        </p:nvSpPr>
        <p:spPr>
          <a:xfrm>
            <a:off x="1066804" y="3041848"/>
            <a:ext cx="673499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619" name="Shape 2619"/>
          <p:cNvSpPr/>
          <p:nvPr/>
        </p:nvSpPr>
        <p:spPr>
          <a:xfrm>
            <a:off x="17403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620" name="Shape 2620"/>
          <p:cNvSpPr/>
          <p:nvPr/>
        </p:nvSpPr>
        <p:spPr>
          <a:xfrm>
            <a:off x="2418946" y="3041848"/>
            <a:ext cx="673500" cy="673499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621" name="Shape 2621"/>
          <p:cNvSpPr/>
          <p:nvPr/>
        </p:nvSpPr>
        <p:spPr>
          <a:xfrm>
            <a:off x="30976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22" name="Shape 2622"/>
          <p:cNvSpPr/>
          <p:nvPr/>
        </p:nvSpPr>
        <p:spPr>
          <a:xfrm>
            <a:off x="1066804" y="37177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623" name="Shape 2623"/>
          <p:cNvSpPr/>
          <p:nvPr/>
        </p:nvSpPr>
        <p:spPr>
          <a:xfrm>
            <a:off x="17403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624" name="Shape 2624"/>
          <p:cNvSpPr/>
          <p:nvPr/>
        </p:nvSpPr>
        <p:spPr>
          <a:xfrm>
            <a:off x="2418946" y="3717748"/>
            <a:ext cx="673500" cy="6735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625" name="Shape 2625"/>
          <p:cNvSpPr/>
          <p:nvPr/>
        </p:nvSpPr>
        <p:spPr>
          <a:xfrm>
            <a:off x="30976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26" name="Shape 2626"/>
          <p:cNvSpPr txBox="1"/>
          <p:nvPr/>
        </p:nvSpPr>
        <p:spPr>
          <a:xfrm>
            <a:off x="521601" y="25981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j=1</a:t>
            </a:r>
          </a:p>
        </p:txBody>
      </p:sp>
      <p:sp>
        <p:nvSpPr>
          <p:cNvPr id="2627" name="Shape 2627"/>
          <p:cNvSpPr txBox="1"/>
          <p:nvPr/>
        </p:nvSpPr>
        <p:spPr>
          <a:xfrm>
            <a:off x="521601" y="32605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j=2</a:t>
            </a:r>
          </a:p>
        </p:txBody>
      </p:sp>
      <p:sp>
        <p:nvSpPr>
          <p:cNvPr id="2628" name="Shape 2628"/>
          <p:cNvSpPr txBox="1"/>
          <p:nvPr/>
        </p:nvSpPr>
        <p:spPr>
          <a:xfrm>
            <a:off x="521601" y="39229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j=3</a:t>
            </a:r>
          </a:p>
        </p:txBody>
      </p:sp>
      <p:pic>
        <p:nvPicPr>
          <p:cNvPr id="2629" name="Shape 26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262355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Shape 26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49" y="3288547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Shape 2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3964249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Shape 2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324" y="261630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Shape 2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813" y="3326605"/>
            <a:ext cx="349774" cy="34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4" name="Shape 26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801" y="4010939"/>
            <a:ext cx="349774" cy="349774"/>
          </a:xfrm>
          <a:prstGeom prst="rect">
            <a:avLst/>
          </a:prstGeom>
          <a:noFill/>
          <a:ln>
            <a:noFill/>
          </a:ln>
        </p:spPr>
      </p:pic>
      <p:sp>
        <p:nvSpPr>
          <p:cNvPr id="2635" name="Shape 2635"/>
          <p:cNvSpPr/>
          <p:nvPr/>
        </p:nvSpPr>
        <p:spPr>
          <a:xfrm>
            <a:off x="1066802" y="4546049"/>
            <a:ext cx="343200" cy="3432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36" name="Shape 2636"/>
          <p:cNvSpPr txBox="1"/>
          <p:nvPr/>
        </p:nvSpPr>
        <p:spPr>
          <a:xfrm>
            <a:off x="1410000" y="4586100"/>
            <a:ext cx="1174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current entry</a:t>
            </a:r>
          </a:p>
        </p:txBody>
      </p:sp>
      <p:sp>
        <p:nvSpPr>
          <p:cNvPr id="2637" name="Shape 2637"/>
          <p:cNvSpPr/>
          <p:nvPr/>
        </p:nvSpPr>
        <p:spPr>
          <a:xfrm>
            <a:off x="2584102" y="4546049"/>
            <a:ext cx="343200" cy="3432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38" name="Shape 2638"/>
          <p:cNvSpPr txBox="1"/>
          <p:nvPr/>
        </p:nvSpPr>
        <p:spPr>
          <a:xfrm>
            <a:off x="2927300" y="4546050"/>
            <a:ext cx="1430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relevant previous entry</a:t>
            </a:r>
          </a:p>
        </p:txBody>
      </p:sp>
      <p:grpSp>
        <p:nvGrpSpPr>
          <p:cNvPr id="2639" name="Shape 2639"/>
          <p:cNvGrpSpPr/>
          <p:nvPr/>
        </p:nvGrpSpPr>
        <p:grpSpPr>
          <a:xfrm>
            <a:off x="1254394" y="5312703"/>
            <a:ext cx="6635205" cy="1144696"/>
            <a:chOff x="2108719" y="3137953"/>
            <a:chExt cx="6635205" cy="1144696"/>
          </a:xfrm>
        </p:grpSpPr>
        <p:sp>
          <p:nvSpPr>
            <p:cNvPr id="2640" name="Shape 2640"/>
            <p:cNvSpPr txBox="1"/>
            <p:nvPr/>
          </p:nvSpPr>
          <p:spPr>
            <a:xfrm>
              <a:off x="2108719" y="3504000"/>
              <a:ext cx="1492799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K[x,j] =</a:t>
              </a:r>
            </a:p>
          </p:txBody>
        </p:sp>
        <p:sp>
          <p:nvSpPr>
            <p:cNvPr id="2641" name="Shape 2641"/>
            <p:cNvSpPr txBox="1"/>
            <p:nvPr/>
          </p:nvSpPr>
          <p:spPr>
            <a:xfrm>
              <a:off x="3833400" y="3762000"/>
              <a:ext cx="39951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max{</a:t>
              </a:r>
              <a:r>
                <a:rPr b="1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K[x,j-1]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, K[x-w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,j-1] + v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  <p:sp>
          <p:nvSpPr>
            <p:cNvPr id="2642" name="Shape 2642"/>
            <p:cNvSpPr txBox="1"/>
            <p:nvPr/>
          </p:nvSpPr>
          <p:spPr>
            <a:xfrm>
              <a:off x="3355900" y="3137953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2643" name="Shape 2643"/>
            <p:cNvSpPr txBox="1"/>
            <p:nvPr/>
          </p:nvSpPr>
          <p:spPr>
            <a:xfrm>
              <a:off x="7814400" y="3745350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otherwise</a:t>
              </a:r>
            </a:p>
          </p:txBody>
        </p:sp>
        <p:sp>
          <p:nvSpPr>
            <p:cNvPr id="2644" name="Shape 2644"/>
            <p:cNvSpPr txBox="1"/>
            <p:nvPr/>
          </p:nvSpPr>
          <p:spPr>
            <a:xfrm>
              <a:off x="3833400" y="3224688"/>
              <a:ext cx="1952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645" name="Shape 2645"/>
            <p:cNvSpPr txBox="1"/>
            <p:nvPr/>
          </p:nvSpPr>
          <p:spPr>
            <a:xfrm>
              <a:off x="7581125" y="3224700"/>
              <a:ext cx="11628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if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or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are 0</a:t>
              </a:r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Shape 265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2651" name="Shape 26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Shape 26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3" name="Shape 26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654" name="Shape 2654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655" name="Shape 2655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656" name="Shape 2656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2657" name="Shape 2657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2658" name="Shape 26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9" name="Shape 2659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3</a:t>
            </a:r>
          </a:p>
        </p:txBody>
      </p:sp>
      <p:sp>
        <p:nvSpPr>
          <p:cNvPr id="2660" name="Shape 2660"/>
          <p:cNvSpPr/>
          <p:nvPr/>
        </p:nvSpPr>
        <p:spPr>
          <a:xfrm>
            <a:off x="1066804" y="16936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661" name="Shape 2661"/>
          <p:cNvSpPr txBox="1"/>
          <p:nvPr/>
        </p:nvSpPr>
        <p:spPr>
          <a:xfrm>
            <a:off x="1066802" y="1429350"/>
            <a:ext cx="6734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x=0</a:t>
            </a:r>
          </a:p>
        </p:txBody>
      </p:sp>
      <p:sp>
        <p:nvSpPr>
          <p:cNvPr id="2662" name="Shape 2662"/>
          <p:cNvSpPr txBox="1"/>
          <p:nvPr/>
        </p:nvSpPr>
        <p:spPr>
          <a:xfrm>
            <a:off x="521601" y="18988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j=0</a:t>
            </a:r>
          </a:p>
        </p:txBody>
      </p:sp>
      <p:sp>
        <p:nvSpPr>
          <p:cNvPr id="2663" name="Shape 2663"/>
          <p:cNvSpPr/>
          <p:nvPr/>
        </p:nvSpPr>
        <p:spPr>
          <a:xfrm>
            <a:off x="17403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664" name="Shape 2664"/>
          <p:cNvSpPr/>
          <p:nvPr/>
        </p:nvSpPr>
        <p:spPr>
          <a:xfrm>
            <a:off x="2418946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665" name="Shape 2665"/>
          <p:cNvSpPr/>
          <p:nvPr/>
        </p:nvSpPr>
        <p:spPr>
          <a:xfrm>
            <a:off x="3097604" y="1693648"/>
            <a:ext cx="673500" cy="6735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666" name="Shape 2666"/>
          <p:cNvSpPr txBox="1"/>
          <p:nvPr/>
        </p:nvSpPr>
        <p:spPr>
          <a:xfrm>
            <a:off x="17403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x=1</a:t>
            </a:r>
          </a:p>
        </p:txBody>
      </p:sp>
      <p:sp>
        <p:nvSpPr>
          <p:cNvPr id="2667" name="Shape 2667"/>
          <p:cNvSpPr txBox="1"/>
          <p:nvPr/>
        </p:nvSpPr>
        <p:spPr>
          <a:xfrm>
            <a:off x="241895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x=2</a:t>
            </a:r>
          </a:p>
        </p:txBody>
      </p:sp>
      <p:sp>
        <p:nvSpPr>
          <p:cNvPr id="2668" name="Shape 2668"/>
          <p:cNvSpPr txBox="1"/>
          <p:nvPr/>
        </p:nvSpPr>
        <p:spPr>
          <a:xfrm>
            <a:off x="30976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x=3</a:t>
            </a:r>
          </a:p>
        </p:txBody>
      </p:sp>
      <p:sp>
        <p:nvSpPr>
          <p:cNvPr id="2669" name="Shape 2669"/>
          <p:cNvSpPr/>
          <p:nvPr/>
        </p:nvSpPr>
        <p:spPr>
          <a:xfrm>
            <a:off x="1066804" y="23683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670" name="Shape 2670"/>
          <p:cNvSpPr/>
          <p:nvPr/>
        </p:nvSpPr>
        <p:spPr>
          <a:xfrm>
            <a:off x="17403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671" name="Shape 2671"/>
          <p:cNvSpPr/>
          <p:nvPr/>
        </p:nvSpPr>
        <p:spPr>
          <a:xfrm>
            <a:off x="2418946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672" name="Shape 2672"/>
          <p:cNvSpPr/>
          <p:nvPr/>
        </p:nvSpPr>
        <p:spPr>
          <a:xfrm>
            <a:off x="3097604" y="2368348"/>
            <a:ext cx="673500" cy="6735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673" name="Shape 2673"/>
          <p:cNvSpPr/>
          <p:nvPr/>
        </p:nvSpPr>
        <p:spPr>
          <a:xfrm>
            <a:off x="1066804" y="3041848"/>
            <a:ext cx="673499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674" name="Shape 2674"/>
          <p:cNvSpPr/>
          <p:nvPr/>
        </p:nvSpPr>
        <p:spPr>
          <a:xfrm>
            <a:off x="17403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675" name="Shape 2675"/>
          <p:cNvSpPr/>
          <p:nvPr/>
        </p:nvSpPr>
        <p:spPr>
          <a:xfrm>
            <a:off x="2418946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676" name="Shape 2676"/>
          <p:cNvSpPr/>
          <p:nvPr/>
        </p:nvSpPr>
        <p:spPr>
          <a:xfrm>
            <a:off x="30976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77" name="Shape 2677"/>
          <p:cNvSpPr/>
          <p:nvPr/>
        </p:nvSpPr>
        <p:spPr>
          <a:xfrm>
            <a:off x="1066804" y="37177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678" name="Shape 2678"/>
          <p:cNvSpPr/>
          <p:nvPr/>
        </p:nvSpPr>
        <p:spPr>
          <a:xfrm>
            <a:off x="17403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679" name="Shape 2679"/>
          <p:cNvSpPr/>
          <p:nvPr/>
        </p:nvSpPr>
        <p:spPr>
          <a:xfrm>
            <a:off x="2418946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680" name="Shape 2680"/>
          <p:cNvSpPr/>
          <p:nvPr/>
        </p:nvSpPr>
        <p:spPr>
          <a:xfrm>
            <a:off x="30976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81" name="Shape 2681"/>
          <p:cNvSpPr txBox="1"/>
          <p:nvPr/>
        </p:nvSpPr>
        <p:spPr>
          <a:xfrm>
            <a:off x="521601" y="25981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j=1</a:t>
            </a:r>
          </a:p>
        </p:txBody>
      </p:sp>
      <p:sp>
        <p:nvSpPr>
          <p:cNvPr id="2682" name="Shape 2682"/>
          <p:cNvSpPr txBox="1"/>
          <p:nvPr/>
        </p:nvSpPr>
        <p:spPr>
          <a:xfrm>
            <a:off x="521601" y="32605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j=2</a:t>
            </a:r>
          </a:p>
        </p:txBody>
      </p:sp>
      <p:sp>
        <p:nvSpPr>
          <p:cNvPr id="2683" name="Shape 2683"/>
          <p:cNvSpPr txBox="1"/>
          <p:nvPr/>
        </p:nvSpPr>
        <p:spPr>
          <a:xfrm>
            <a:off x="521601" y="39229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j=3</a:t>
            </a:r>
          </a:p>
        </p:txBody>
      </p:sp>
      <p:pic>
        <p:nvPicPr>
          <p:cNvPr id="2684" name="Shape 2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262355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5" name="Shape 26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49" y="3288547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6" name="Shape 26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3964249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7" name="Shape 2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324" y="261630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8" name="Shape 26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813" y="3326605"/>
            <a:ext cx="349774" cy="34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9" name="Shape 26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801" y="4010939"/>
            <a:ext cx="349774" cy="349774"/>
          </a:xfrm>
          <a:prstGeom prst="rect">
            <a:avLst/>
          </a:prstGeom>
          <a:noFill/>
          <a:ln>
            <a:noFill/>
          </a:ln>
        </p:spPr>
      </p:pic>
      <p:sp>
        <p:nvSpPr>
          <p:cNvPr id="2690" name="Shape 2690"/>
          <p:cNvSpPr/>
          <p:nvPr/>
        </p:nvSpPr>
        <p:spPr>
          <a:xfrm>
            <a:off x="1066802" y="4546049"/>
            <a:ext cx="343200" cy="3432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1" name="Shape 2691"/>
          <p:cNvSpPr txBox="1"/>
          <p:nvPr/>
        </p:nvSpPr>
        <p:spPr>
          <a:xfrm>
            <a:off x="1410000" y="4586100"/>
            <a:ext cx="1174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current entry</a:t>
            </a:r>
          </a:p>
        </p:txBody>
      </p:sp>
      <p:sp>
        <p:nvSpPr>
          <p:cNvPr id="2692" name="Shape 2692"/>
          <p:cNvSpPr/>
          <p:nvPr/>
        </p:nvSpPr>
        <p:spPr>
          <a:xfrm>
            <a:off x="2584102" y="4546049"/>
            <a:ext cx="343200" cy="3432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3" name="Shape 2693"/>
          <p:cNvSpPr txBox="1"/>
          <p:nvPr/>
        </p:nvSpPr>
        <p:spPr>
          <a:xfrm>
            <a:off x="2927300" y="4546050"/>
            <a:ext cx="1430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relevant previous entry</a:t>
            </a:r>
          </a:p>
        </p:txBody>
      </p:sp>
      <p:grpSp>
        <p:nvGrpSpPr>
          <p:cNvPr id="2694" name="Shape 2694"/>
          <p:cNvGrpSpPr/>
          <p:nvPr/>
        </p:nvGrpSpPr>
        <p:grpSpPr>
          <a:xfrm>
            <a:off x="1254394" y="5312703"/>
            <a:ext cx="6635205" cy="1144696"/>
            <a:chOff x="2108719" y="3137953"/>
            <a:chExt cx="6635205" cy="1144696"/>
          </a:xfrm>
        </p:grpSpPr>
        <p:sp>
          <p:nvSpPr>
            <p:cNvPr id="2695" name="Shape 2695"/>
            <p:cNvSpPr txBox="1"/>
            <p:nvPr/>
          </p:nvSpPr>
          <p:spPr>
            <a:xfrm>
              <a:off x="2108719" y="3504000"/>
              <a:ext cx="1492799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K[x,j] =</a:t>
              </a:r>
            </a:p>
          </p:txBody>
        </p:sp>
        <p:sp>
          <p:nvSpPr>
            <p:cNvPr id="2696" name="Shape 2696"/>
            <p:cNvSpPr txBox="1"/>
            <p:nvPr/>
          </p:nvSpPr>
          <p:spPr>
            <a:xfrm>
              <a:off x="3833400" y="3762000"/>
              <a:ext cx="39951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max{</a:t>
              </a:r>
              <a:r>
                <a:rPr b="1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K[x,j-1]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, K[x-w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,j-1] + v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  <p:sp>
          <p:nvSpPr>
            <p:cNvPr id="2697" name="Shape 2697"/>
            <p:cNvSpPr txBox="1"/>
            <p:nvPr/>
          </p:nvSpPr>
          <p:spPr>
            <a:xfrm>
              <a:off x="3355900" y="3137953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2698" name="Shape 2698"/>
            <p:cNvSpPr txBox="1"/>
            <p:nvPr/>
          </p:nvSpPr>
          <p:spPr>
            <a:xfrm>
              <a:off x="7814400" y="3745350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otherwise</a:t>
              </a:r>
            </a:p>
          </p:txBody>
        </p:sp>
        <p:sp>
          <p:nvSpPr>
            <p:cNvPr id="2699" name="Shape 2699"/>
            <p:cNvSpPr txBox="1"/>
            <p:nvPr/>
          </p:nvSpPr>
          <p:spPr>
            <a:xfrm>
              <a:off x="3833400" y="3224688"/>
              <a:ext cx="1952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700" name="Shape 2700"/>
            <p:cNvSpPr txBox="1"/>
            <p:nvPr/>
          </p:nvSpPr>
          <p:spPr>
            <a:xfrm>
              <a:off x="7581125" y="3224700"/>
              <a:ext cx="11628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if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or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are 0</a:t>
              </a:r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Shape 270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2706" name="Shape 2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Shape 27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Shape 27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9" name="Shape 2709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710" name="Shape 2710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711" name="Shape 2711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2712" name="Shape 2712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2713" name="Shape 27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4" name="Shape 2714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3</a:t>
            </a:r>
          </a:p>
        </p:txBody>
      </p:sp>
      <p:sp>
        <p:nvSpPr>
          <p:cNvPr id="2715" name="Shape 2715"/>
          <p:cNvSpPr/>
          <p:nvPr/>
        </p:nvSpPr>
        <p:spPr>
          <a:xfrm>
            <a:off x="1066804" y="16936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716" name="Shape 2716"/>
          <p:cNvSpPr txBox="1"/>
          <p:nvPr/>
        </p:nvSpPr>
        <p:spPr>
          <a:xfrm>
            <a:off x="1066802" y="1429350"/>
            <a:ext cx="6734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x=0</a:t>
            </a:r>
          </a:p>
        </p:txBody>
      </p:sp>
      <p:sp>
        <p:nvSpPr>
          <p:cNvPr id="2717" name="Shape 2717"/>
          <p:cNvSpPr txBox="1"/>
          <p:nvPr/>
        </p:nvSpPr>
        <p:spPr>
          <a:xfrm>
            <a:off x="521601" y="18988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j=0</a:t>
            </a:r>
          </a:p>
        </p:txBody>
      </p:sp>
      <p:sp>
        <p:nvSpPr>
          <p:cNvPr id="2718" name="Shape 2718"/>
          <p:cNvSpPr/>
          <p:nvPr/>
        </p:nvSpPr>
        <p:spPr>
          <a:xfrm>
            <a:off x="17403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719" name="Shape 2719"/>
          <p:cNvSpPr/>
          <p:nvPr/>
        </p:nvSpPr>
        <p:spPr>
          <a:xfrm>
            <a:off x="2418946" y="1693648"/>
            <a:ext cx="673500" cy="6735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720" name="Shape 2720"/>
          <p:cNvSpPr/>
          <p:nvPr/>
        </p:nvSpPr>
        <p:spPr>
          <a:xfrm>
            <a:off x="30976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721" name="Shape 2721"/>
          <p:cNvSpPr txBox="1"/>
          <p:nvPr/>
        </p:nvSpPr>
        <p:spPr>
          <a:xfrm>
            <a:off x="17403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x=1</a:t>
            </a:r>
          </a:p>
        </p:txBody>
      </p:sp>
      <p:sp>
        <p:nvSpPr>
          <p:cNvPr id="2722" name="Shape 2722"/>
          <p:cNvSpPr txBox="1"/>
          <p:nvPr/>
        </p:nvSpPr>
        <p:spPr>
          <a:xfrm>
            <a:off x="241895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x=2</a:t>
            </a:r>
          </a:p>
        </p:txBody>
      </p:sp>
      <p:sp>
        <p:nvSpPr>
          <p:cNvPr id="2723" name="Shape 2723"/>
          <p:cNvSpPr txBox="1"/>
          <p:nvPr/>
        </p:nvSpPr>
        <p:spPr>
          <a:xfrm>
            <a:off x="30976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x=3</a:t>
            </a:r>
          </a:p>
        </p:txBody>
      </p:sp>
      <p:sp>
        <p:nvSpPr>
          <p:cNvPr id="2724" name="Shape 2724"/>
          <p:cNvSpPr/>
          <p:nvPr/>
        </p:nvSpPr>
        <p:spPr>
          <a:xfrm>
            <a:off x="1066804" y="23683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725" name="Shape 2725"/>
          <p:cNvSpPr/>
          <p:nvPr/>
        </p:nvSpPr>
        <p:spPr>
          <a:xfrm>
            <a:off x="17403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726" name="Shape 2726"/>
          <p:cNvSpPr/>
          <p:nvPr/>
        </p:nvSpPr>
        <p:spPr>
          <a:xfrm>
            <a:off x="2418946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727" name="Shape 2727"/>
          <p:cNvSpPr/>
          <p:nvPr/>
        </p:nvSpPr>
        <p:spPr>
          <a:xfrm>
            <a:off x="3097604" y="2368348"/>
            <a:ext cx="673500" cy="6735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728" name="Shape 2728"/>
          <p:cNvSpPr/>
          <p:nvPr/>
        </p:nvSpPr>
        <p:spPr>
          <a:xfrm>
            <a:off x="1066804" y="3041848"/>
            <a:ext cx="673499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729" name="Shape 2729"/>
          <p:cNvSpPr/>
          <p:nvPr/>
        </p:nvSpPr>
        <p:spPr>
          <a:xfrm>
            <a:off x="17403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730" name="Shape 2730"/>
          <p:cNvSpPr/>
          <p:nvPr/>
        </p:nvSpPr>
        <p:spPr>
          <a:xfrm>
            <a:off x="2418946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731" name="Shape 2731"/>
          <p:cNvSpPr/>
          <p:nvPr/>
        </p:nvSpPr>
        <p:spPr>
          <a:xfrm>
            <a:off x="30976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32" name="Shape 2732"/>
          <p:cNvSpPr/>
          <p:nvPr/>
        </p:nvSpPr>
        <p:spPr>
          <a:xfrm>
            <a:off x="1066804" y="37177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733" name="Shape 2733"/>
          <p:cNvSpPr/>
          <p:nvPr/>
        </p:nvSpPr>
        <p:spPr>
          <a:xfrm>
            <a:off x="17403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734" name="Shape 2734"/>
          <p:cNvSpPr/>
          <p:nvPr/>
        </p:nvSpPr>
        <p:spPr>
          <a:xfrm>
            <a:off x="2418946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735" name="Shape 2735"/>
          <p:cNvSpPr/>
          <p:nvPr/>
        </p:nvSpPr>
        <p:spPr>
          <a:xfrm>
            <a:off x="30976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36" name="Shape 2736"/>
          <p:cNvSpPr txBox="1"/>
          <p:nvPr/>
        </p:nvSpPr>
        <p:spPr>
          <a:xfrm>
            <a:off x="521601" y="25981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j=1</a:t>
            </a:r>
          </a:p>
        </p:txBody>
      </p:sp>
      <p:sp>
        <p:nvSpPr>
          <p:cNvPr id="2737" name="Shape 2737"/>
          <p:cNvSpPr txBox="1"/>
          <p:nvPr/>
        </p:nvSpPr>
        <p:spPr>
          <a:xfrm>
            <a:off x="521601" y="32605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j=2</a:t>
            </a:r>
          </a:p>
        </p:txBody>
      </p:sp>
      <p:sp>
        <p:nvSpPr>
          <p:cNvPr id="2738" name="Shape 2738"/>
          <p:cNvSpPr txBox="1"/>
          <p:nvPr/>
        </p:nvSpPr>
        <p:spPr>
          <a:xfrm>
            <a:off x="521601" y="39229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j=3</a:t>
            </a:r>
          </a:p>
        </p:txBody>
      </p:sp>
      <p:pic>
        <p:nvPicPr>
          <p:cNvPr id="2739" name="Shape 27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262355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0" name="Shape 27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49" y="3288547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1" name="Shape 27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3964249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2" name="Shape 2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324" y="261630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3" name="Shape 27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813" y="3326605"/>
            <a:ext cx="349774" cy="34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4" name="Shape 27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801" y="4010939"/>
            <a:ext cx="349774" cy="34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5" name="Shape 27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399" y="2616305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746" name="Shape 2746"/>
          <p:cNvSpPr/>
          <p:nvPr/>
        </p:nvSpPr>
        <p:spPr>
          <a:xfrm>
            <a:off x="1066802" y="4546049"/>
            <a:ext cx="343200" cy="3432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47" name="Shape 2747"/>
          <p:cNvSpPr txBox="1"/>
          <p:nvPr/>
        </p:nvSpPr>
        <p:spPr>
          <a:xfrm>
            <a:off x="1410000" y="4586100"/>
            <a:ext cx="1174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current entry</a:t>
            </a:r>
          </a:p>
        </p:txBody>
      </p:sp>
      <p:sp>
        <p:nvSpPr>
          <p:cNvPr id="2748" name="Shape 2748"/>
          <p:cNvSpPr/>
          <p:nvPr/>
        </p:nvSpPr>
        <p:spPr>
          <a:xfrm>
            <a:off x="2584102" y="4546049"/>
            <a:ext cx="343200" cy="3432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49" name="Shape 2749"/>
          <p:cNvSpPr txBox="1"/>
          <p:nvPr/>
        </p:nvSpPr>
        <p:spPr>
          <a:xfrm>
            <a:off x="2927300" y="4546050"/>
            <a:ext cx="1430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relevant previous entry</a:t>
            </a:r>
          </a:p>
        </p:txBody>
      </p:sp>
      <p:grpSp>
        <p:nvGrpSpPr>
          <p:cNvPr id="2750" name="Shape 2750"/>
          <p:cNvGrpSpPr/>
          <p:nvPr/>
        </p:nvGrpSpPr>
        <p:grpSpPr>
          <a:xfrm>
            <a:off x="1254394" y="5312703"/>
            <a:ext cx="6635205" cy="1144696"/>
            <a:chOff x="2108719" y="3137953"/>
            <a:chExt cx="6635205" cy="1144696"/>
          </a:xfrm>
        </p:grpSpPr>
        <p:sp>
          <p:nvSpPr>
            <p:cNvPr id="2751" name="Shape 2751"/>
            <p:cNvSpPr txBox="1"/>
            <p:nvPr/>
          </p:nvSpPr>
          <p:spPr>
            <a:xfrm>
              <a:off x="2108719" y="3504000"/>
              <a:ext cx="1492799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K[x,j] =</a:t>
              </a:r>
            </a:p>
          </p:txBody>
        </p:sp>
        <p:sp>
          <p:nvSpPr>
            <p:cNvPr id="2752" name="Shape 2752"/>
            <p:cNvSpPr txBox="1"/>
            <p:nvPr/>
          </p:nvSpPr>
          <p:spPr>
            <a:xfrm>
              <a:off x="3833400" y="3762000"/>
              <a:ext cx="39951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max{K[x,j-1], </a:t>
              </a:r>
              <a:r>
                <a:rPr b="1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K[x-w</a:t>
              </a:r>
              <a:r>
                <a:rPr b="1" baseline="-25000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,j-1] + v</a:t>
              </a:r>
              <a:r>
                <a:rPr b="1" baseline="-25000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  <p:sp>
          <p:nvSpPr>
            <p:cNvPr id="2753" name="Shape 2753"/>
            <p:cNvSpPr txBox="1"/>
            <p:nvPr/>
          </p:nvSpPr>
          <p:spPr>
            <a:xfrm>
              <a:off x="3355900" y="3137953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2754" name="Shape 2754"/>
            <p:cNvSpPr txBox="1"/>
            <p:nvPr/>
          </p:nvSpPr>
          <p:spPr>
            <a:xfrm>
              <a:off x="7814400" y="3745350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otherwise</a:t>
              </a:r>
            </a:p>
          </p:txBody>
        </p:sp>
        <p:sp>
          <p:nvSpPr>
            <p:cNvPr id="2755" name="Shape 2755"/>
            <p:cNvSpPr txBox="1"/>
            <p:nvPr/>
          </p:nvSpPr>
          <p:spPr>
            <a:xfrm>
              <a:off x="3833400" y="3224688"/>
              <a:ext cx="1952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756" name="Shape 2756"/>
            <p:cNvSpPr txBox="1"/>
            <p:nvPr/>
          </p:nvSpPr>
          <p:spPr>
            <a:xfrm>
              <a:off x="7581125" y="3224700"/>
              <a:ext cx="11628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if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or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are 0</a:t>
              </a:r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Shape 2761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2762" name="Shape 2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3" name="Shape 27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4" name="Shape 27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765" name="Shape 2765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766" name="Shape 2766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767" name="Shape 2767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2768" name="Shape 2768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2769" name="Shape 27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0" name="Shape 2770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3</a:t>
            </a:r>
          </a:p>
        </p:txBody>
      </p:sp>
      <p:sp>
        <p:nvSpPr>
          <p:cNvPr id="2771" name="Shape 2771"/>
          <p:cNvSpPr/>
          <p:nvPr/>
        </p:nvSpPr>
        <p:spPr>
          <a:xfrm>
            <a:off x="1066804" y="16936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772" name="Shape 2772"/>
          <p:cNvSpPr txBox="1"/>
          <p:nvPr/>
        </p:nvSpPr>
        <p:spPr>
          <a:xfrm>
            <a:off x="1066802" y="1429350"/>
            <a:ext cx="6734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x=0</a:t>
            </a:r>
          </a:p>
        </p:txBody>
      </p:sp>
      <p:sp>
        <p:nvSpPr>
          <p:cNvPr id="2773" name="Shape 2773"/>
          <p:cNvSpPr txBox="1"/>
          <p:nvPr/>
        </p:nvSpPr>
        <p:spPr>
          <a:xfrm>
            <a:off x="521601" y="18988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j=0</a:t>
            </a:r>
          </a:p>
        </p:txBody>
      </p:sp>
      <p:sp>
        <p:nvSpPr>
          <p:cNvPr id="2774" name="Shape 2774"/>
          <p:cNvSpPr/>
          <p:nvPr/>
        </p:nvSpPr>
        <p:spPr>
          <a:xfrm>
            <a:off x="17403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775" name="Shape 2775"/>
          <p:cNvSpPr/>
          <p:nvPr/>
        </p:nvSpPr>
        <p:spPr>
          <a:xfrm>
            <a:off x="2418946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776" name="Shape 2776"/>
          <p:cNvSpPr/>
          <p:nvPr/>
        </p:nvSpPr>
        <p:spPr>
          <a:xfrm>
            <a:off x="30976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777" name="Shape 2777"/>
          <p:cNvSpPr txBox="1"/>
          <p:nvPr/>
        </p:nvSpPr>
        <p:spPr>
          <a:xfrm>
            <a:off x="17403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x=1</a:t>
            </a:r>
          </a:p>
        </p:txBody>
      </p:sp>
      <p:sp>
        <p:nvSpPr>
          <p:cNvPr id="2778" name="Shape 2778"/>
          <p:cNvSpPr txBox="1"/>
          <p:nvPr/>
        </p:nvSpPr>
        <p:spPr>
          <a:xfrm>
            <a:off x="241895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x=2</a:t>
            </a:r>
          </a:p>
        </p:txBody>
      </p:sp>
      <p:sp>
        <p:nvSpPr>
          <p:cNvPr id="2779" name="Shape 2779"/>
          <p:cNvSpPr txBox="1"/>
          <p:nvPr/>
        </p:nvSpPr>
        <p:spPr>
          <a:xfrm>
            <a:off x="30976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x=3</a:t>
            </a:r>
          </a:p>
        </p:txBody>
      </p:sp>
      <p:sp>
        <p:nvSpPr>
          <p:cNvPr id="2780" name="Shape 2780"/>
          <p:cNvSpPr/>
          <p:nvPr/>
        </p:nvSpPr>
        <p:spPr>
          <a:xfrm>
            <a:off x="1066804" y="23683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781" name="Shape 2781"/>
          <p:cNvSpPr/>
          <p:nvPr/>
        </p:nvSpPr>
        <p:spPr>
          <a:xfrm>
            <a:off x="17403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782" name="Shape 2782"/>
          <p:cNvSpPr/>
          <p:nvPr/>
        </p:nvSpPr>
        <p:spPr>
          <a:xfrm>
            <a:off x="2418946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783" name="Shape 2783"/>
          <p:cNvSpPr/>
          <p:nvPr/>
        </p:nvSpPr>
        <p:spPr>
          <a:xfrm>
            <a:off x="3097604" y="2368348"/>
            <a:ext cx="673500" cy="6735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784" name="Shape 2784"/>
          <p:cNvSpPr/>
          <p:nvPr/>
        </p:nvSpPr>
        <p:spPr>
          <a:xfrm>
            <a:off x="1066804" y="3041848"/>
            <a:ext cx="673499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785" name="Shape 2785"/>
          <p:cNvSpPr/>
          <p:nvPr/>
        </p:nvSpPr>
        <p:spPr>
          <a:xfrm>
            <a:off x="17403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786" name="Shape 2786"/>
          <p:cNvSpPr/>
          <p:nvPr/>
        </p:nvSpPr>
        <p:spPr>
          <a:xfrm>
            <a:off x="2418946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787" name="Shape 2787"/>
          <p:cNvSpPr/>
          <p:nvPr/>
        </p:nvSpPr>
        <p:spPr>
          <a:xfrm>
            <a:off x="3097604" y="3041848"/>
            <a:ext cx="673500" cy="673499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788" name="Shape 2788"/>
          <p:cNvSpPr/>
          <p:nvPr/>
        </p:nvSpPr>
        <p:spPr>
          <a:xfrm>
            <a:off x="1066804" y="37177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789" name="Shape 2789"/>
          <p:cNvSpPr/>
          <p:nvPr/>
        </p:nvSpPr>
        <p:spPr>
          <a:xfrm>
            <a:off x="17403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790" name="Shape 2790"/>
          <p:cNvSpPr/>
          <p:nvPr/>
        </p:nvSpPr>
        <p:spPr>
          <a:xfrm>
            <a:off x="2418946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791" name="Shape 2791"/>
          <p:cNvSpPr/>
          <p:nvPr/>
        </p:nvSpPr>
        <p:spPr>
          <a:xfrm>
            <a:off x="30976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92" name="Shape 2792"/>
          <p:cNvSpPr txBox="1"/>
          <p:nvPr/>
        </p:nvSpPr>
        <p:spPr>
          <a:xfrm>
            <a:off x="521601" y="25981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j=1</a:t>
            </a:r>
          </a:p>
        </p:txBody>
      </p:sp>
      <p:sp>
        <p:nvSpPr>
          <p:cNvPr id="2793" name="Shape 2793"/>
          <p:cNvSpPr txBox="1"/>
          <p:nvPr/>
        </p:nvSpPr>
        <p:spPr>
          <a:xfrm>
            <a:off x="521601" y="32605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j=2</a:t>
            </a:r>
          </a:p>
        </p:txBody>
      </p:sp>
      <p:sp>
        <p:nvSpPr>
          <p:cNvPr id="2794" name="Shape 2794"/>
          <p:cNvSpPr txBox="1"/>
          <p:nvPr/>
        </p:nvSpPr>
        <p:spPr>
          <a:xfrm>
            <a:off x="521601" y="39229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j=3</a:t>
            </a:r>
          </a:p>
        </p:txBody>
      </p:sp>
      <p:pic>
        <p:nvPicPr>
          <p:cNvPr id="2795" name="Shape 27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262355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6" name="Shape 27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49" y="3288547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7" name="Shape 27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3964249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8" name="Shape 2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324" y="261630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9" name="Shape 27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813" y="3326605"/>
            <a:ext cx="349774" cy="34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0" name="Shape 28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801" y="4010939"/>
            <a:ext cx="349774" cy="34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Shape 28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399" y="261630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Shape 2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374" y="3283434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803" name="Shape 2803"/>
          <p:cNvSpPr/>
          <p:nvPr/>
        </p:nvSpPr>
        <p:spPr>
          <a:xfrm>
            <a:off x="1066802" y="4546049"/>
            <a:ext cx="343200" cy="3432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04" name="Shape 2804"/>
          <p:cNvSpPr txBox="1"/>
          <p:nvPr/>
        </p:nvSpPr>
        <p:spPr>
          <a:xfrm>
            <a:off x="1410000" y="4586100"/>
            <a:ext cx="1174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current entry</a:t>
            </a:r>
          </a:p>
        </p:txBody>
      </p:sp>
      <p:sp>
        <p:nvSpPr>
          <p:cNvPr id="2805" name="Shape 2805"/>
          <p:cNvSpPr/>
          <p:nvPr/>
        </p:nvSpPr>
        <p:spPr>
          <a:xfrm>
            <a:off x="2584102" y="4546049"/>
            <a:ext cx="343200" cy="3432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06" name="Shape 2806"/>
          <p:cNvSpPr txBox="1"/>
          <p:nvPr/>
        </p:nvSpPr>
        <p:spPr>
          <a:xfrm>
            <a:off x="2927300" y="4546050"/>
            <a:ext cx="1430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relevant previous entry</a:t>
            </a:r>
          </a:p>
        </p:txBody>
      </p:sp>
      <p:grpSp>
        <p:nvGrpSpPr>
          <p:cNvPr id="2807" name="Shape 2807"/>
          <p:cNvGrpSpPr/>
          <p:nvPr/>
        </p:nvGrpSpPr>
        <p:grpSpPr>
          <a:xfrm>
            <a:off x="1254394" y="5312703"/>
            <a:ext cx="6635205" cy="1144696"/>
            <a:chOff x="2108719" y="3137953"/>
            <a:chExt cx="6635205" cy="1144696"/>
          </a:xfrm>
        </p:grpSpPr>
        <p:sp>
          <p:nvSpPr>
            <p:cNvPr id="2808" name="Shape 2808"/>
            <p:cNvSpPr txBox="1"/>
            <p:nvPr/>
          </p:nvSpPr>
          <p:spPr>
            <a:xfrm>
              <a:off x="2108719" y="3504000"/>
              <a:ext cx="1492799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K[x,j] =</a:t>
              </a:r>
            </a:p>
          </p:txBody>
        </p:sp>
        <p:sp>
          <p:nvSpPr>
            <p:cNvPr id="2809" name="Shape 2809"/>
            <p:cNvSpPr txBox="1"/>
            <p:nvPr/>
          </p:nvSpPr>
          <p:spPr>
            <a:xfrm>
              <a:off x="3833400" y="3762000"/>
              <a:ext cx="39951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max{</a:t>
              </a:r>
              <a:r>
                <a:rPr b="1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K[x,j-1]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, K[x-w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,j-1] + v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  <p:sp>
          <p:nvSpPr>
            <p:cNvPr id="2810" name="Shape 2810"/>
            <p:cNvSpPr txBox="1"/>
            <p:nvPr/>
          </p:nvSpPr>
          <p:spPr>
            <a:xfrm>
              <a:off x="3355900" y="3137953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2811" name="Shape 2811"/>
            <p:cNvSpPr txBox="1"/>
            <p:nvPr/>
          </p:nvSpPr>
          <p:spPr>
            <a:xfrm>
              <a:off x="7814400" y="3745350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otherwise</a:t>
              </a:r>
            </a:p>
          </p:txBody>
        </p:sp>
        <p:sp>
          <p:nvSpPr>
            <p:cNvPr id="2812" name="Shape 2812"/>
            <p:cNvSpPr txBox="1"/>
            <p:nvPr/>
          </p:nvSpPr>
          <p:spPr>
            <a:xfrm>
              <a:off x="3833400" y="3224688"/>
              <a:ext cx="1952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813" name="Shape 2813"/>
            <p:cNvSpPr txBox="1"/>
            <p:nvPr/>
          </p:nvSpPr>
          <p:spPr>
            <a:xfrm>
              <a:off x="7581125" y="3224700"/>
              <a:ext cx="11628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if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or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are 0</a:t>
              </a: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Shape 281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2819" name="Shape 28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0" name="Shape 28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1" name="Shape 28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822" name="Shape 2822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823" name="Shape 2823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824" name="Shape 2824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2825" name="Shape 2825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2826" name="Shape 28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7" name="Shape 2827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3</a:t>
            </a:r>
          </a:p>
        </p:txBody>
      </p:sp>
      <p:sp>
        <p:nvSpPr>
          <p:cNvPr id="2828" name="Shape 2828"/>
          <p:cNvSpPr/>
          <p:nvPr/>
        </p:nvSpPr>
        <p:spPr>
          <a:xfrm>
            <a:off x="1066804" y="16936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829" name="Shape 2829"/>
          <p:cNvSpPr txBox="1"/>
          <p:nvPr/>
        </p:nvSpPr>
        <p:spPr>
          <a:xfrm>
            <a:off x="1066802" y="1429350"/>
            <a:ext cx="6734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x=0</a:t>
            </a:r>
          </a:p>
        </p:txBody>
      </p:sp>
      <p:sp>
        <p:nvSpPr>
          <p:cNvPr id="2830" name="Shape 2830"/>
          <p:cNvSpPr txBox="1"/>
          <p:nvPr/>
        </p:nvSpPr>
        <p:spPr>
          <a:xfrm>
            <a:off x="521601" y="18988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j=0</a:t>
            </a:r>
          </a:p>
        </p:txBody>
      </p:sp>
      <p:sp>
        <p:nvSpPr>
          <p:cNvPr id="2831" name="Shape 2831"/>
          <p:cNvSpPr/>
          <p:nvPr/>
        </p:nvSpPr>
        <p:spPr>
          <a:xfrm>
            <a:off x="17403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832" name="Shape 2832"/>
          <p:cNvSpPr/>
          <p:nvPr/>
        </p:nvSpPr>
        <p:spPr>
          <a:xfrm>
            <a:off x="2418946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833" name="Shape 2833"/>
          <p:cNvSpPr/>
          <p:nvPr/>
        </p:nvSpPr>
        <p:spPr>
          <a:xfrm>
            <a:off x="30976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834" name="Shape 2834"/>
          <p:cNvSpPr txBox="1"/>
          <p:nvPr/>
        </p:nvSpPr>
        <p:spPr>
          <a:xfrm>
            <a:off x="17403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x=1</a:t>
            </a:r>
          </a:p>
        </p:txBody>
      </p:sp>
      <p:sp>
        <p:nvSpPr>
          <p:cNvPr id="2835" name="Shape 2835"/>
          <p:cNvSpPr txBox="1"/>
          <p:nvPr/>
        </p:nvSpPr>
        <p:spPr>
          <a:xfrm>
            <a:off x="241895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x=2</a:t>
            </a:r>
          </a:p>
        </p:txBody>
      </p:sp>
      <p:sp>
        <p:nvSpPr>
          <p:cNvPr id="2836" name="Shape 2836"/>
          <p:cNvSpPr txBox="1"/>
          <p:nvPr/>
        </p:nvSpPr>
        <p:spPr>
          <a:xfrm>
            <a:off x="30976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x=3</a:t>
            </a:r>
          </a:p>
        </p:txBody>
      </p:sp>
      <p:sp>
        <p:nvSpPr>
          <p:cNvPr id="2837" name="Shape 2837"/>
          <p:cNvSpPr/>
          <p:nvPr/>
        </p:nvSpPr>
        <p:spPr>
          <a:xfrm>
            <a:off x="1066804" y="23683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838" name="Shape 2838"/>
          <p:cNvSpPr/>
          <p:nvPr/>
        </p:nvSpPr>
        <p:spPr>
          <a:xfrm>
            <a:off x="1740304" y="2368348"/>
            <a:ext cx="673500" cy="6735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839" name="Shape 2839"/>
          <p:cNvSpPr/>
          <p:nvPr/>
        </p:nvSpPr>
        <p:spPr>
          <a:xfrm>
            <a:off x="2418946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840" name="Shape 2840"/>
          <p:cNvSpPr/>
          <p:nvPr/>
        </p:nvSpPr>
        <p:spPr>
          <a:xfrm>
            <a:off x="30976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841" name="Shape 2841"/>
          <p:cNvSpPr/>
          <p:nvPr/>
        </p:nvSpPr>
        <p:spPr>
          <a:xfrm>
            <a:off x="1066804" y="3041848"/>
            <a:ext cx="673499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842" name="Shape 2842"/>
          <p:cNvSpPr/>
          <p:nvPr/>
        </p:nvSpPr>
        <p:spPr>
          <a:xfrm>
            <a:off x="17403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843" name="Shape 2843"/>
          <p:cNvSpPr/>
          <p:nvPr/>
        </p:nvSpPr>
        <p:spPr>
          <a:xfrm>
            <a:off x="2418946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844" name="Shape 2844"/>
          <p:cNvSpPr/>
          <p:nvPr/>
        </p:nvSpPr>
        <p:spPr>
          <a:xfrm>
            <a:off x="3097604" y="3041848"/>
            <a:ext cx="673500" cy="673499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</a:p>
        </p:txBody>
      </p:sp>
      <p:sp>
        <p:nvSpPr>
          <p:cNvPr id="2845" name="Shape 2845"/>
          <p:cNvSpPr/>
          <p:nvPr/>
        </p:nvSpPr>
        <p:spPr>
          <a:xfrm>
            <a:off x="1066804" y="37177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846" name="Shape 2846"/>
          <p:cNvSpPr/>
          <p:nvPr/>
        </p:nvSpPr>
        <p:spPr>
          <a:xfrm>
            <a:off x="17403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847" name="Shape 2847"/>
          <p:cNvSpPr/>
          <p:nvPr/>
        </p:nvSpPr>
        <p:spPr>
          <a:xfrm>
            <a:off x="2418946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848" name="Shape 2848"/>
          <p:cNvSpPr/>
          <p:nvPr/>
        </p:nvSpPr>
        <p:spPr>
          <a:xfrm>
            <a:off x="30976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49" name="Shape 2849"/>
          <p:cNvSpPr txBox="1"/>
          <p:nvPr/>
        </p:nvSpPr>
        <p:spPr>
          <a:xfrm>
            <a:off x="521601" y="25981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j=1</a:t>
            </a:r>
          </a:p>
        </p:txBody>
      </p:sp>
      <p:sp>
        <p:nvSpPr>
          <p:cNvPr id="2850" name="Shape 2850"/>
          <p:cNvSpPr txBox="1"/>
          <p:nvPr/>
        </p:nvSpPr>
        <p:spPr>
          <a:xfrm>
            <a:off x="521601" y="32605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j=2</a:t>
            </a:r>
          </a:p>
        </p:txBody>
      </p:sp>
      <p:sp>
        <p:nvSpPr>
          <p:cNvPr id="2851" name="Shape 2851"/>
          <p:cNvSpPr txBox="1"/>
          <p:nvPr/>
        </p:nvSpPr>
        <p:spPr>
          <a:xfrm>
            <a:off x="521601" y="39229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j=3</a:t>
            </a:r>
          </a:p>
        </p:txBody>
      </p:sp>
      <p:pic>
        <p:nvPicPr>
          <p:cNvPr id="2852" name="Shape 2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262355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3" name="Shape 2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49" y="3288547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4" name="Shape 28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3964249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5" name="Shape 28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324" y="261630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6" name="Shape 28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813" y="3326605"/>
            <a:ext cx="349774" cy="34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Shape 28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801" y="4010939"/>
            <a:ext cx="349774" cy="34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Shape 2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399" y="261630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Shape 28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730" y="3399662"/>
            <a:ext cx="263100" cy="2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Shape 28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053" y="3394631"/>
            <a:ext cx="263100" cy="2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1" name="Shape 2861"/>
          <p:cNvSpPr/>
          <p:nvPr/>
        </p:nvSpPr>
        <p:spPr>
          <a:xfrm>
            <a:off x="1066802" y="4546049"/>
            <a:ext cx="343200" cy="3432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62" name="Shape 2862"/>
          <p:cNvSpPr txBox="1"/>
          <p:nvPr/>
        </p:nvSpPr>
        <p:spPr>
          <a:xfrm>
            <a:off x="1410000" y="4586100"/>
            <a:ext cx="1174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current entry</a:t>
            </a:r>
          </a:p>
        </p:txBody>
      </p:sp>
      <p:sp>
        <p:nvSpPr>
          <p:cNvPr id="2863" name="Shape 2863"/>
          <p:cNvSpPr/>
          <p:nvPr/>
        </p:nvSpPr>
        <p:spPr>
          <a:xfrm>
            <a:off x="2584102" y="4546049"/>
            <a:ext cx="343200" cy="3432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64" name="Shape 2864"/>
          <p:cNvSpPr txBox="1"/>
          <p:nvPr/>
        </p:nvSpPr>
        <p:spPr>
          <a:xfrm>
            <a:off x="2927300" y="4546050"/>
            <a:ext cx="1430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relevant previous entry</a:t>
            </a:r>
          </a:p>
        </p:txBody>
      </p:sp>
      <p:grpSp>
        <p:nvGrpSpPr>
          <p:cNvPr id="2865" name="Shape 2865"/>
          <p:cNvGrpSpPr/>
          <p:nvPr/>
        </p:nvGrpSpPr>
        <p:grpSpPr>
          <a:xfrm>
            <a:off x="1254394" y="5312703"/>
            <a:ext cx="6635205" cy="1144696"/>
            <a:chOff x="2108719" y="3137953"/>
            <a:chExt cx="6635205" cy="1144696"/>
          </a:xfrm>
        </p:grpSpPr>
        <p:sp>
          <p:nvSpPr>
            <p:cNvPr id="2866" name="Shape 2866"/>
            <p:cNvSpPr txBox="1"/>
            <p:nvPr/>
          </p:nvSpPr>
          <p:spPr>
            <a:xfrm>
              <a:off x="2108719" y="3504000"/>
              <a:ext cx="1492799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K[x,j] =</a:t>
              </a:r>
            </a:p>
          </p:txBody>
        </p:sp>
        <p:sp>
          <p:nvSpPr>
            <p:cNvPr id="2867" name="Shape 2867"/>
            <p:cNvSpPr txBox="1"/>
            <p:nvPr/>
          </p:nvSpPr>
          <p:spPr>
            <a:xfrm>
              <a:off x="3833400" y="3762000"/>
              <a:ext cx="39951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max{K[x,j-1], </a:t>
              </a:r>
              <a:r>
                <a:rPr b="1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K[x-w</a:t>
              </a:r>
              <a:r>
                <a:rPr b="1" baseline="-25000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,j-1] + v</a:t>
              </a:r>
              <a:r>
                <a:rPr b="1" baseline="-25000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  <p:sp>
          <p:nvSpPr>
            <p:cNvPr id="2868" name="Shape 2868"/>
            <p:cNvSpPr txBox="1"/>
            <p:nvPr/>
          </p:nvSpPr>
          <p:spPr>
            <a:xfrm>
              <a:off x="3355900" y="3137953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2869" name="Shape 2869"/>
            <p:cNvSpPr txBox="1"/>
            <p:nvPr/>
          </p:nvSpPr>
          <p:spPr>
            <a:xfrm>
              <a:off x="7814400" y="3745350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otherwise</a:t>
              </a:r>
            </a:p>
          </p:txBody>
        </p:sp>
        <p:sp>
          <p:nvSpPr>
            <p:cNvPr id="2870" name="Shape 2870"/>
            <p:cNvSpPr txBox="1"/>
            <p:nvPr/>
          </p:nvSpPr>
          <p:spPr>
            <a:xfrm>
              <a:off x="3833400" y="3224688"/>
              <a:ext cx="1952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871" name="Shape 2871"/>
            <p:cNvSpPr txBox="1"/>
            <p:nvPr/>
          </p:nvSpPr>
          <p:spPr>
            <a:xfrm>
              <a:off x="7581125" y="3224700"/>
              <a:ext cx="11628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if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or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are 0</a:t>
              </a:r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Shape 2876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2877" name="Shape 28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8" name="Shape 28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9" name="Shape 28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880" name="Shape 2880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881" name="Shape 2881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882" name="Shape 2882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2883" name="Shape 2883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2884" name="Shape 28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5" name="Shape 2885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3</a:t>
            </a:r>
          </a:p>
        </p:txBody>
      </p:sp>
      <p:sp>
        <p:nvSpPr>
          <p:cNvPr id="2886" name="Shape 2886"/>
          <p:cNvSpPr/>
          <p:nvPr/>
        </p:nvSpPr>
        <p:spPr>
          <a:xfrm>
            <a:off x="1066804" y="16936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887" name="Shape 2887"/>
          <p:cNvSpPr txBox="1"/>
          <p:nvPr/>
        </p:nvSpPr>
        <p:spPr>
          <a:xfrm>
            <a:off x="1066802" y="1429350"/>
            <a:ext cx="6734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x=0</a:t>
            </a:r>
          </a:p>
        </p:txBody>
      </p:sp>
      <p:sp>
        <p:nvSpPr>
          <p:cNvPr id="2888" name="Shape 2888"/>
          <p:cNvSpPr txBox="1"/>
          <p:nvPr/>
        </p:nvSpPr>
        <p:spPr>
          <a:xfrm>
            <a:off x="521601" y="18988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j=0</a:t>
            </a:r>
          </a:p>
        </p:txBody>
      </p:sp>
      <p:sp>
        <p:nvSpPr>
          <p:cNvPr id="2889" name="Shape 2889"/>
          <p:cNvSpPr/>
          <p:nvPr/>
        </p:nvSpPr>
        <p:spPr>
          <a:xfrm>
            <a:off x="17403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890" name="Shape 2890"/>
          <p:cNvSpPr/>
          <p:nvPr/>
        </p:nvSpPr>
        <p:spPr>
          <a:xfrm>
            <a:off x="2418946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891" name="Shape 2891"/>
          <p:cNvSpPr/>
          <p:nvPr/>
        </p:nvSpPr>
        <p:spPr>
          <a:xfrm>
            <a:off x="30976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892" name="Shape 2892"/>
          <p:cNvSpPr txBox="1"/>
          <p:nvPr/>
        </p:nvSpPr>
        <p:spPr>
          <a:xfrm>
            <a:off x="17403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x=1</a:t>
            </a:r>
          </a:p>
        </p:txBody>
      </p:sp>
      <p:sp>
        <p:nvSpPr>
          <p:cNvPr id="2893" name="Shape 2893"/>
          <p:cNvSpPr txBox="1"/>
          <p:nvPr/>
        </p:nvSpPr>
        <p:spPr>
          <a:xfrm>
            <a:off x="241895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x=2</a:t>
            </a:r>
          </a:p>
        </p:txBody>
      </p:sp>
      <p:sp>
        <p:nvSpPr>
          <p:cNvPr id="2894" name="Shape 2894"/>
          <p:cNvSpPr txBox="1"/>
          <p:nvPr/>
        </p:nvSpPr>
        <p:spPr>
          <a:xfrm>
            <a:off x="30976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x=3</a:t>
            </a:r>
          </a:p>
        </p:txBody>
      </p:sp>
      <p:sp>
        <p:nvSpPr>
          <p:cNvPr id="2895" name="Shape 2895"/>
          <p:cNvSpPr/>
          <p:nvPr/>
        </p:nvSpPr>
        <p:spPr>
          <a:xfrm>
            <a:off x="1066804" y="23683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896" name="Shape 2896"/>
          <p:cNvSpPr/>
          <p:nvPr/>
        </p:nvSpPr>
        <p:spPr>
          <a:xfrm>
            <a:off x="17403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897" name="Shape 2897"/>
          <p:cNvSpPr/>
          <p:nvPr/>
        </p:nvSpPr>
        <p:spPr>
          <a:xfrm>
            <a:off x="2418946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898" name="Shape 2898"/>
          <p:cNvSpPr/>
          <p:nvPr/>
        </p:nvSpPr>
        <p:spPr>
          <a:xfrm>
            <a:off x="30976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899" name="Shape 2899"/>
          <p:cNvSpPr/>
          <p:nvPr/>
        </p:nvSpPr>
        <p:spPr>
          <a:xfrm>
            <a:off x="1066804" y="3041848"/>
            <a:ext cx="673499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900" name="Shape 2900"/>
          <p:cNvSpPr/>
          <p:nvPr/>
        </p:nvSpPr>
        <p:spPr>
          <a:xfrm>
            <a:off x="17403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901" name="Shape 2901"/>
          <p:cNvSpPr/>
          <p:nvPr/>
        </p:nvSpPr>
        <p:spPr>
          <a:xfrm>
            <a:off x="2418946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902" name="Shape 2902"/>
          <p:cNvSpPr/>
          <p:nvPr/>
        </p:nvSpPr>
        <p:spPr>
          <a:xfrm>
            <a:off x="3097604" y="3041848"/>
            <a:ext cx="673500" cy="673499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</a:p>
        </p:txBody>
      </p:sp>
      <p:sp>
        <p:nvSpPr>
          <p:cNvPr id="2903" name="Shape 2903"/>
          <p:cNvSpPr/>
          <p:nvPr/>
        </p:nvSpPr>
        <p:spPr>
          <a:xfrm>
            <a:off x="1066804" y="37177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904" name="Shape 2904"/>
          <p:cNvSpPr/>
          <p:nvPr/>
        </p:nvSpPr>
        <p:spPr>
          <a:xfrm>
            <a:off x="17403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905" name="Shape 2905"/>
          <p:cNvSpPr/>
          <p:nvPr/>
        </p:nvSpPr>
        <p:spPr>
          <a:xfrm>
            <a:off x="2418946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906" name="Shape 2906"/>
          <p:cNvSpPr/>
          <p:nvPr/>
        </p:nvSpPr>
        <p:spPr>
          <a:xfrm>
            <a:off x="3097604" y="3717748"/>
            <a:ext cx="673500" cy="6735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</a:p>
        </p:txBody>
      </p:sp>
      <p:sp>
        <p:nvSpPr>
          <p:cNvPr id="2907" name="Shape 2907"/>
          <p:cNvSpPr txBox="1"/>
          <p:nvPr/>
        </p:nvSpPr>
        <p:spPr>
          <a:xfrm>
            <a:off x="521601" y="25981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j=1</a:t>
            </a:r>
          </a:p>
        </p:txBody>
      </p:sp>
      <p:sp>
        <p:nvSpPr>
          <p:cNvPr id="2908" name="Shape 2908"/>
          <p:cNvSpPr txBox="1"/>
          <p:nvPr/>
        </p:nvSpPr>
        <p:spPr>
          <a:xfrm>
            <a:off x="521601" y="32605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j=2</a:t>
            </a:r>
          </a:p>
        </p:txBody>
      </p:sp>
      <p:sp>
        <p:nvSpPr>
          <p:cNvPr id="2909" name="Shape 2909"/>
          <p:cNvSpPr txBox="1"/>
          <p:nvPr/>
        </p:nvSpPr>
        <p:spPr>
          <a:xfrm>
            <a:off x="521601" y="39229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j=3</a:t>
            </a:r>
          </a:p>
        </p:txBody>
      </p:sp>
      <p:pic>
        <p:nvPicPr>
          <p:cNvPr id="2910" name="Shape 29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262355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1" name="Shape 29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49" y="3288547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2" name="Shape 29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3964249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3" name="Shape 2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324" y="261630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4" name="Shape 29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813" y="3326605"/>
            <a:ext cx="349774" cy="34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Shape 29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801" y="4010939"/>
            <a:ext cx="349774" cy="34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Shape 2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399" y="261630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Shape 29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730" y="3399662"/>
            <a:ext cx="263100" cy="2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8" name="Shape 29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053" y="3394631"/>
            <a:ext cx="263100" cy="2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9" name="Shape 29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580" y="4075462"/>
            <a:ext cx="263100" cy="2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0" name="Shape 29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903" y="4070431"/>
            <a:ext cx="263100" cy="2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1" name="Shape 2921"/>
          <p:cNvSpPr/>
          <p:nvPr/>
        </p:nvSpPr>
        <p:spPr>
          <a:xfrm>
            <a:off x="1066802" y="4546049"/>
            <a:ext cx="343200" cy="3432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22" name="Shape 2922"/>
          <p:cNvSpPr txBox="1"/>
          <p:nvPr/>
        </p:nvSpPr>
        <p:spPr>
          <a:xfrm>
            <a:off x="1410000" y="4586100"/>
            <a:ext cx="1174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current entry</a:t>
            </a:r>
          </a:p>
        </p:txBody>
      </p:sp>
      <p:sp>
        <p:nvSpPr>
          <p:cNvPr id="2923" name="Shape 2923"/>
          <p:cNvSpPr/>
          <p:nvPr/>
        </p:nvSpPr>
        <p:spPr>
          <a:xfrm>
            <a:off x="2584102" y="4546049"/>
            <a:ext cx="343200" cy="3432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24" name="Shape 2924"/>
          <p:cNvSpPr txBox="1"/>
          <p:nvPr/>
        </p:nvSpPr>
        <p:spPr>
          <a:xfrm>
            <a:off x="2927300" y="4546050"/>
            <a:ext cx="1430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relevant previous entry</a:t>
            </a:r>
          </a:p>
        </p:txBody>
      </p:sp>
      <p:grpSp>
        <p:nvGrpSpPr>
          <p:cNvPr id="2925" name="Shape 2925"/>
          <p:cNvGrpSpPr/>
          <p:nvPr/>
        </p:nvGrpSpPr>
        <p:grpSpPr>
          <a:xfrm>
            <a:off x="1254394" y="5312703"/>
            <a:ext cx="6635205" cy="1144696"/>
            <a:chOff x="2108719" y="3137953"/>
            <a:chExt cx="6635205" cy="1144696"/>
          </a:xfrm>
        </p:grpSpPr>
        <p:sp>
          <p:nvSpPr>
            <p:cNvPr id="2926" name="Shape 2926"/>
            <p:cNvSpPr txBox="1"/>
            <p:nvPr/>
          </p:nvSpPr>
          <p:spPr>
            <a:xfrm>
              <a:off x="2108719" y="3504000"/>
              <a:ext cx="1492799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K[x,j] =</a:t>
              </a:r>
            </a:p>
          </p:txBody>
        </p:sp>
        <p:sp>
          <p:nvSpPr>
            <p:cNvPr id="2927" name="Shape 2927"/>
            <p:cNvSpPr txBox="1"/>
            <p:nvPr/>
          </p:nvSpPr>
          <p:spPr>
            <a:xfrm>
              <a:off x="3833400" y="3762000"/>
              <a:ext cx="39951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max{</a:t>
              </a:r>
              <a:r>
                <a:rPr b="1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K[x,j-1]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, K[x-w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,j-1] + v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  <p:sp>
          <p:nvSpPr>
            <p:cNvPr id="2928" name="Shape 2928"/>
            <p:cNvSpPr txBox="1"/>
            <p:nvPr/>
          </p:nvSpPr>
          <p:spPr>
            <a:xfrm>
              <a:off x="3355900" y="3137953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2929" name="Shape 2929"/>
            <p:cNvSpPr txBox="1"/>
            <p:nvPr/>
          </p:nvSpPr>
          <p:spPr>
            <a:xfrm>
              <a:off x="7814400" y="3745350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otherwise</a:t>
              </a:r>
            </a:p>
          </p:txBody>
        </p:sp>
        <p:sp>
          <p:nvSpPr>
            <p:cNvPr id="2930" name="Shape 2930"/>
            <p:cNvSpPr txBox="1"/>
            <p:nvPr/>
          </p:nvSpPr>
          <p:spPr>
            <a:xfrm>
              <a:off x="3833400" y="3224688"/>
              <a:ext cx="1952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931" name="Shape 2931"/>
            <p:cNvSpPr txBox="1"/>
            <p:nvPr/>
          </p:nvSpPr>
          <p:spPr>
            <a:xfrm>
              <a:off x="7581125" y="3224700"/>
              <a:ext cx="11628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if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or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are 0</a:t>
              </a:r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935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Shape 2936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2937" name="Shape 29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8" name="Shape 29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9" name="Shape 29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40" name="Shape 2940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941" name="Shape 2941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942" name="Shape 2942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2943" name="Shape 2943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2944" name="Shape 29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5" name="Shape 2945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3</a:t>
            </a:r>
          </a:p>
        </p:txBody>
      </p:sp>
      <p:sp>
        <p:nvSpPr>
          <p:cNvPr id="2946" name="Shape 2946"/>
          <p:cNvSpPr/>
          <p:nvPr/>
        </p:nvSpPr>
        <p:spPr>
          <a:xfrm>
            <a:off x="1066804" y="16936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947" name="Shape 2947"/>
          <p:cNvSpPr txBox="1"/>
          <p:nvPr/>
        </p:nvSpPr>
        <p:spPr>
          <a:xfrm>
            <a:off x="1066802" y="1429350"/>
            <a:ext cx="6734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x=0</a:t>
            </a:r>
          </a:p>
        </p:txBody>
      </p:sp>
      <p:sp>
        <p:nvSpPr>
          <p:cNvPr id="2948" name="Shape 2948"/>
          <p:cNvSpPr txBox="1"/>
          <p:nvPr/>
        </p:nvSpPr>
        <p:spPr>
          <a:xfrm>
            <a:off x="521601" y="18988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j=0</a:t>
            </a:r>
          </a:p>
        </p:txBody>
      </p:sp>
      <p:sp>
        <p:nvSpPr>
          <p:cNvPr id="2949" name="Shape 2949"/>
          <p:cNvSpPr/>
          <p:nvPr/>
        </p:nvSpPr>
        <p:spPr>
          <a:xfrm>
            <a:off x="17403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950" name="Shape 2950"/>
          <p:cNvSpPr/>
          <p:nvPr/>
        </p:nvSpPr>
        <p:spPr>
          <a:xfrm>
            <a:off x="2418946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951" name="Shape 2951"/>
          <p:cNvSpPr/>
          <p:nvPr/>
        </p:nvSpPr>
        <p:spPr>
          <a:xfrm>
            <a:off x="30976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952" name="Shape 2952"/>
          <p:cNvSpPr txBox="1"/>
          <p:nvPr/>
        </p:nvSpPr>
        <p:spPr>
          <a:xfrm>
            <a:off x="17403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x=1</a:t>
            </a:r>
          </a:p>
        </p:txBody>
      </p:sp>
      <p:sp>
        <p:nvSpPr>
          <p:cNvPr id="2953" name="Shape 2953"/>
          <p:cNvSpPr txBox="1"/>
          <p:nvPr/>
        </p:nvSpPr>
        <p:spPr>
          <a:xfrm>
            <a:off x="241895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x=2</a:t>
            </a:r>
          </a:p>
        </p:txBody>
      </p:sp>
      <p:sp>
        <p:nvSpPr>
          <p:cNvPr id="2954" name="Shape 2954"/>
          <p:cNvSpPr txBox="1"/>
          <p:nvPr/>
        </p:nvSpPr>
        <p:spPr>
          <a:xfrm>
            <a:off x="30976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x=3</a:t>
            </a:r>
          </a:p>
        </p:txBody>
      </p:sp>
      <p:sp>
        <p:nvSpPr>
          <p:cNvPr id="2955" name="Shape 2955"/>
          <p:cNvSpPr/>
          <p:nvPr/>
        </p:nvSpPr>
        <p:spPr>
          <a:xfrm>
            <a:off x="1066804" y="23683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956" name="Shape 2956"/>
          <p:cNvSpPr/>
          <p:nvPr/>
        </p:nvSpPr>
        <p:spPr>
          <a:xfrm>
            <a:off x="17403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957" name="Shape 2957"/>
          <p:cNvSpPr/>
          <p:nvPr/>
        </p:nvSpPr>
        <p:spPr>
          <a:xfrm>
            <a:off x="2418946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958" name="Shape 2958"/>
          <p:cNvSpPr/>
          <p:nvPr/>
        </p:nvSpPr>
        <p:spPr>
          <a:xfrm>
            <a:off x="30976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959" name="Shape 2959"/>
          <p:cNvSpPr/>
          <p:nvPr/>
        </p:nvSpPr>
        <p:spPr>
          <a:xfrm>
            <a:off x="1066804" y="3041848"/>
            <a:ext cx="673499" cy="673499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960" name="Shape 2960"/>
          <p:cNvSpPr/>
          <p:nvPr/>
        </p:nvSpPr>
        <p:spPr>
          <a:xfrm>
            <a:off x="17403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961" name="Shape 2961"/>
          <p:cNvSpPr/>
          <p:nvPr/>
        </p:nvSpPr>
        <p:spPr>
          <a:xfrm>
            <a:off x="2418946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962" name="Shape 2962"/>
          <p:cNvSpPr/>
          <p:nvPr/>
        </p:nvSpPr>
        <p:spPr>
          <a:xfrm>
            <a:off x="30976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</a:p>
        </p:txBody>
      </p:sp>
      <p:sp>
        <p:nvSpPr>
          <p:cNvPr id="2963" name="Shape 2963"/>
          <p:cNvSpPr/>
          <p:nvPr/>
        </p:nvSpPr>
        <p:spPr>
          <a:xfrm>
            <a:off x="1066804" y="37177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964" name="Shape 2964"/>
          <p:cNvSpPr/>
          <p:nvPr/>
        </p:nvSpPr>
        <p:spPr>
          <a:xfrm>
            <a:off x="17403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965" name="Shape 2965"/>
          <p:cNvSpPr/>
          <p:nvPr/>
        </p:nvSpPr>
        <p:spPr>
          <a:xfrm>
            <a:off x="2418946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966" name="Shape 2966"/>
          <p:cNvSpPr/>
          <p:nvPr/>
        </p:nvSpPr>
        <p:spPr>
          <a:xfrm>
            <a:off x="3097604" y="3717748"/>
            <a:ext cx="673500" cy="6735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</a:p>
        </p:txBody>
      </p:sp>
      <p:sp>
        <p:nvSpPr>
          <p:cNvPr id="2967" name="Shape 2967"/>
          <p:cNvSpPr txBox="1"/>
          <p:nvPr/>
        </p:nvSpPr>
        <p:spPr>
          <a:xfrm>
            <a:off x="521601" y="25981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j=1</a:t>
            </a:r>
          </a:p>
        </p:txBody>
      </p:sp>
      <p:sp>
        <p:nvSpPr>
          <p:cNvPr id="2968" name="Shape 2968"/>
          <p:cNvSpPr txBox="1"/>
          <p:nvPr/>
        </p:nvSpPr>
        <p:spPr>
          <a:xfrm>
            <a:off x="521601" y="32605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j=2</a:t>
            </a:r>
          </a:p>
        </p:txBody>
      </p:sp>
      <p:sp>
        <p:nvSpPr>
          <p:cNvPr id="2969" name="Shape 2969"/>
          <p:cNvSpPr txBox="1"/>
          <p:nvPr/>
        </p:nvSpPr>
        <p:spPr>
          <a:xfrm>
            <a:off x="521601" y="39229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j=3</a:t>
            </a:r>
          </a:p>
        </p:txBody>
      </p:sp>
      <p:pic>
        <p:nvPicPr>
          <p:cNvPr id="2970" name="Shape 29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262355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1" name="Shape 29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49" y="3288547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2" name="Shape 2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3964249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3" name="Shape 2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324" y="261630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4" name="Shape 29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813" y="3326605"/>
            <a:ext cx="349774" cy="34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5" name="Shape 29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801" y="4010939"/>
            <a:ext cx="349774" cy="34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6" name="Shape 29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399" y="261630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Shape 29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730" y="3399662"/>
            <a:ext cx="263100" cy="2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Shape 29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053" y="3394631"/>
            <a:ext cx="263100" cy="2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Shape 29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6899" y="4021090"/>
            <a:ext cx="349774" cy="349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80" name="Shape 2980"/>
          <p:cNvSpPr/>
          <p:nvPr/>
        </p:nvSpPr>
        <p:spPr>
          <a:xfrm>
            <a:off x="1066802" y="4546049"/>
            <a:ext cx="343200" cy="3432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81" name="Shape 2981"/>
          <p:cNvSpPr txBox="1"/>
          <p:nvPr/>
        </p:nvSpPr>
        <p:spPr>
          <a:xfrm>
            <a:off x="1410000" y="4586100"/>
            <a:ext cx="1174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current entry</a:t>
            </a:r>
          </a:p>
        </p:txBody>
      </p:sp>
      <p:sp>
        <p:nvSpPr>
          <p:cNvPr id="2982" name="Shape 2982"/>
          <p:cNvSpPr/>
          <p:nvPr/>
        </p:nvSpPr>
        <p:spPr>
          <a:xfrm>
            <a:off x="2584102" y="4546049"/>
            <a:ext cx="343200" cy="3432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83" name="Shape 2983"/>
          <p:cNvSpPr txBox="1"/>
          <p:nvPr/>
        </p:nvSpPr>
        <p:spPr>
          <a:xfrm>
            <a:off x="2927300" y="4546050"/>
            <a:ext cx="1430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relevant previous entry</a:t>
            </a:r>
          </a:p>
        </p:txBody>
      </p:sp>
      <p:grpSp>
        <p:nvGrpSpPr>
          <p:cNvPr id="2984" name="Shape 2984"/>
          <p:cNvGrpSpPr/>
          <p:nvPr/>
        </p:nvGrpSpPr>
        <p:grpSpPr>
          <a:xfrm>
            <a:off x="1254394" y="5312703"/>
            <a:ext cx="6635205" cy="1144696"/>
            <a:chOff x="2108719" y="3137953"/>
            <a:chExt cx="6635205" cy="1144696"/>
          </a:xfrm>
        </p:grpSpPr>
        <p:sp>
          <p:nvSpPr>
            <p:cNvPr id="2985" name="Shape 2985"/>
            <p:cNvSpPr txBox="1"/>
            <p:nvPr/>
          </p:nvSpPr>
          <p:spPr>
            <a:xfrm>
              <a:off x="2108719" y="3504000"/>
              <a:ext cx="1492799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K[x,j] =</a:t>
              </a:r>
            </a:p>
          </p:txBody>
        </p:sp>
        <p:sp>
          <p:nvSpPr>
            <p:cNvPr id="2986" name="Shape 2986"/>
            <p:cNvSpPr txBox="1"/>
            <p:nvPr/>
          </p:nvSpPr>
          <p:spPr>
            <a:xfrm>
              <a:off x="3833400" y="3762000"/>
              <a:ext cx="39951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max{K[x,j-1], </a:t>
              </a:r>
              <a:r>
                <a:rPr b="1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K[x-w</a:t>
              </a:r>
              <a:r>
                <a:rPr b="1" baseline="-25000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,j-1] + v</a:t>
              </a:r>
              <a:r>
                <a:rPr b="1" baseline="-25000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  <p:sp>
          <p:nvSpPr>
            <p:cNvPr id="2987" name="Shape 2987"/>
            <p:cNvSpPr txBox="1"/>
            <p:nvPr/>
          </p:nvSpPr>
          <p:spPr>
            <a:xfrm>
              <a:off x="3355900" y="3137953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2988" name="Shape 2988"/>
            <p:cNvSpPr txBox="1"/>
            <p:nvPr/>
          </p:nvSpPr>
          <p:spPr>
            <a:xfrm>
              <a:off x="7814400" y="3745350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otherwise</a:t>
              </a:r>
            </a:p>
          </p:txBody>
        </p:sp>
        <p:sp>
          <p:nvSpPr>
            <p:cNvPr id="2989" name="Shape 2989"/>
            <p:cNvSpPr txBox="1"/>
            <p:nvPr/>
          </p:nvSpPr>
          <p:spPr>
            <a:xfrm>
              <a:off x="3833400" y="3224688"/>
              <a:ext cx="1952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990" name="Shape 2990"/>
            <p:cNvSpPr txBox="1"/>
            <p:nvPr/>
          </p:nvSpPr>
          <p:spPr>
            <a:xfrm>
              <a:off x="7581125" y="3224700"/>
              <a:ext cx="11628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if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or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are 0</a:t>
              </a:r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Shape 299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2996" name="Shape 2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7" name="Shape 29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8" name="Shape 29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9" name="Shape 2999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3000" name="Shape 3000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3001" name="Shape 3001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3002" name="Shape 3002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3003" name="Shape 30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4" name="Shape 3004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3</a:t>
            </a:r>
          </a:p>
        </p:txBody>
      </p:sp>
      <p:sp>
        <p:nvSpPr>
          <p:cNvPr id="3005" name="Shape 3005"/>
          <p:cNvSpPr/>
          <p:nvPr/>
        </p:nvSpPr>
        <p:spPr>
          <a:xfrm>
            <a:off x="1066804" y="16936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3006" name="Shape 3006"/>
          <p:cNvSpPr txBox="1"/>
          <p:nvPr/>
        </p:nvSpPr>
        <p:spPr>
          <a:xfrm>
            <a:off x="1066802" y="1429350"/>
            <a:ext cx="6734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x=0</a:t>
            </a:r>
          </a:p>
        </p:txBody>
      </p:sp>
      <p:sp>
        <p:nvSpPr>
          <p:cNvPr id="3007" name="Shape 3007"/>
          <p:cNvSpPr txBox="1"/>
          <p:nvPr/>
        </p:nvSpPr>
        <p:spPr>
          <a:xfrm>
            <a:off x="521601" y="18988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j=0</a:t>
            </a:r>
          </a:p>
        </p:txBody>
      </p:sp>
      <p:sp>
        <p:nvSpPr>
          <p:cNvPr id="3008" name="Shape 3008"/>
          <p:cNvSpPr/>
          <p:nvPr/>
        </p:nvSpPr>
        <p:spPr>
          <a:xfrm>
            <a:off x="17403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3009" name="Shape 3009"/>
          <p:cNvSpPr/>
          <p:nvPr/>
        </p:nvSpPr>
        <p:spPr>
          <a:xfrm>
            <a:off x="2418946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3010" name="Shape 3010"/>
          <p:cNvSpPr/>
          <p:nvPr/>
        </p:nvSpPr>
        <p:spPr>
          <a:xfrm>
            <a:off x="30976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3011" name="Shape 3011"/>
          <p:cNvSpPr txBox="1"/>
          <p:nvPr/>
        </p:nvSpPr>
        <p:spPr>
          <a:xfrm>
            <a:off x="17403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x=1</a:t>
            </a:r>
          </a:p>
        </p:txBody>
      </p:sp>
      <p:sp>
        <p:nvSpPr>
          <p:cNvPr id="3012" name="Shape 3012"/>
          <p:cNvSpPr txBox="1"/>
          <p:nvPr/>
        </p:nvSpPr>
        <p:spPr>
          <a:xfrm>
            <a:off x="241895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x=2</a:t>
            </a:r>
          </a:p>
        </p:txBody>
      </p:sp>
      <p:sp>
        <p:nvSpPr>
          <p:cNvPr id="3013" name="Shape 3013"/>
          <p:cNvSpPr txBox="1"/>
          <p:nvPr/>
        </p:nvSpPr>
        <p:spPr>
          <a:xfrm>
            <a:off x="30976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x=3</a:t>
            </a:r>
          </a:p>
        </p:txBody>
      </p:sp>
      <p:sp>
        <p:nvSpPr>
          <p:cNvPr id="3014" name="Shape 3014"/>
          <p:cNvSpPr/>
          <p:nvPr/>
        </p:nvSpPr>
        <p:spPr>
          <a:xfrm>
            <a:off x="1066804" y="23683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3015" name="Shape 3015"/>
          <p:cNvSpPr/>
          <p:nvPr/>
        </p:nvSpPr>
        <p:spPr>
          <a:xfrm>
            <a:off x="17403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3016" name="Shape 3016"/>
          <p:cNvSpPr/>
          <p:nvPr/>
        </p:nvSpPr>
        <p:spPr>
          <a:xfrm>
            <a:off x="2418946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3017" name="Shape 3017"/>
          <p:cNvSpPr/>
          <p:nvPr/>
        </p:nvSpPr>
        <p:spPr>
          <a:xfrm>
            <a:off x="30976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3018" name="Shape 3018"/>
          <p:cNvSpPr/>
          <p:nvPr/>
        </p:nvSpPr>
        <p:spPr>
          <a:xfrm>
            <a:off x="1066804" y="3041848"/>
            <a:ext cx="673499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3019" name="Shape 3019"/>
          <p:cNvSpPr/>
          <p:nvPr/>
        </p:nvSpPr>
        <p:spPr>
          <a:xfrm>
            <a:off x="17403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3020" name="Shape 3020"/>
          <p:cNvSpPr/>
          <p:nvPr/>
        </p:nvSpPr>
        <p:spPr>
          <a:xfrm>
            <a:off x="2418946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3021" name="Shape 3021"/>
          <p:cNvSpPr/>
          <p:nvPr/>
        </p:nvSpPr>
        <p:spPr>
          <a:xfrm>
            <a:off x="30976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</a:p>
        </p:txBody>
      </p:sp>
      <p:sp>
        <p:nvSpPr>
          <p:cNvPr id="3022" name="Shape 3022"/>
          <p:cNvSpPr/>
          <p:nvPr/>
        </p:nvSpPr>
        <p:spPr>
          <a:xfrm>
            <a:off x="1066804" y="37177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3023" name="Shape 3023"/>
          <p:cNvSpPr/>
          <p:nvPr/>
        </p:nvSpPr>
        <p:spPr>
          <a:xfrm>
            <a:off x="17403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3024" name="Shape 3024"/>
          <p:cNvSpPr/>
          <p:nvPr/>
        </p:nvSpPr>
        <p:spPr>
          <a:xfrm>
            <a:off x="2418946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3025" name="Shape 3025"/>
          <p:cNvSpPr/>
          <p:nvPr/>
        </p:nvSpPr>
        <p:spPr>
          <a:xfrm>
            <a:off x="30976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</a:p>
        </p:txBody>
      </p:sp>
      <p:sp>
        <p:nvSpPr>
          <p:cNvPr id="3026" name="Shape 3026"/>
          <p:cNvSpPr txBox="1"/>
          <p:nvPr/>
        </p:nvSpPr>
        <p:spPr>
          <a:xfrm>
            <a:off x="521601" y="25981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j=1</a:t>
            </a:r>
          </a:p>
        </p:txBody>
      </p:sp>
      <p:sp>
        <p:nvSpPr>
          <p:cNvPr id="3027" name="Shape 3027"/>
          <p:cNvSpPr txBox="1"/>
          <p:nvPr/>
        </p:nvSpPr>
        <p:spPr>
          <a:xfrm>
            <a:off x="521601" y="32605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j=2</a:t>
            </a:r>
          </a:p>
        </p:txBody>
      </p:sp>
      <p:sp>
        <p:nvSpPr>
          <p:cNvPr id="3028" name="Shape 3028"/>
          <p:cNvSpPr txBox="1"/>
          <p:nvPr/>
        </p:nvSpPr>
        <p:spPr>
          <a:xfrm>
            <a:off x="521601" y="39229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j=3</a:t>
            </a:r>
          </a:p>
        </p:txBody>
      </p:sp>
      <p:pic>
        <p:nvPicPr>
          <p:cNvPr id="3029" name="Shape 3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262355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0" name="Shape 30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49" y="3288547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1" name="Shape 30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3964249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2" name="Shape 30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324" y="261630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3" name="Shape 30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813" y="3326605"/>
            <a:ext cx="349774" cy="34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4" name="Shape 30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801" y="4010939"/>
            <a:ext cx="349774" cy="34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5" name="Shape 30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399" y="261630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6" name="Shape 30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730" y="3399662"/>
            <a:ext cx="263100" cy="2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7" name="Shape 30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053" y="3394631"/>
            <a:ext cx="263100" cy="2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8" name="Shape 30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6899" y="4021090"/>
            <a:ext cx="349774" cy="349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39" name="Shape 3039"/>
          <p:cNvSpPr/>
          <p:nvPr/>
        </p:nvSpPr>
        <p:spPr>
          <a:xfrm>
            <a:off x="1066802" y="4546049"/>
            <a:ext cx="343200" cy="3432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40" name="Shape 3040"/>
          <p:cNvSpPr txBox="1"/>
          <p:nvPr/>
        </p:nvSpPr>
        <p:spPr>
          <a:xfrm>
            <a:off x="1410000" y="4586100"/>
            <a:ext cx="1174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current entry</a:t>
            </a:r>
          </a:p>
        </p:txBody>
      </p:sp>
      <p:sp>
        <p:nvSpPr>
          <p:cNvPr id="3041" name="Shape 3041"/>
          <p:cNvSpPr/>
          <p:nvPr/>
        </p:nvSpPr>
        <p:spPr>
          <a:xfrm>
            <a:off x="2584102" y="4546049"/>
            <a:ext cx="343200" cy="3432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42" name="Shape 3042"/>
          <p:cNvSpPr txBox="1"/>
          <p:nvPr/>
        </p:nvSpPr>
        <p:spPr>
          <a:xfrm>
            <a:off x="2927300" y="4546050"/>
            <a:ext cx="1430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relevant previous entry</a:t>
            </a:r>
          </a:p>
        </p:txBody>
      </p:sp>
      <p:grpSp>
        <p:nvGrpSpPr>
          <p:cNvPr id="3043" name="Shape 3043"/>
          <p:cNvGrpSpPr/>
          <p:nvPr/>
        </p:nvGrpSpPr>
        <p:grpSpPr>
          <a:xfrm>
            <a:off x="1254394" y="5312703"/>
            <a:ext cx="6635205" cy="1144696"/>
            <a:chOff x="2108719" y="3137953"/>
            <a:chExt cx="6635205" cy="1144696"/>
          </a:xfrm>
        </p:grpSpPr>
        <p:sp>
          <p:nvSpPr>
            <p:cNvPr id="3044" name="Shape 3044"/>
            <p:cNvSpPr txBox="1"/>
            <p:nvPr/>
          </p:nvSpPr>
          <p:spPr>
            <a:xfrm>
              <a:off x="2108719" y="3504000"/>
              <a:ext cx="1492799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K[x,j] =</a:t>
              </a:r>
            </a:p>
          </p:txBody>
        </p:sp>
        <p:sp>
          <p:nvSpPr>
            <p:cNvPr id="3045" name="Shape 3045"/>
            <p:cNvSpPr txBox="1"/>
            <p:nvPr/>
          </p:nvSpPr>
          <p:spPr>
            <a:xfrm>
              <a:off x="3833400" y="3762000"/>
              <a:ext cx="39951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max{K[x,j-1], K[x-w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,j-1] + v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  <p:sp>
          <p:nvSpPr>
            <p:cNvPr id="3046" name="Shape 3046"/>
            <p:cNvSpPr txBox="1"/>
            <p:nvPr/>
          </p:nvSpPr>
          <p:spPr>
            <a:xfrm>
              <a:off x="3355900" y="3137953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3047" name="Shape 3047"/>
            <p:cNvSpPr txBox="1"/>
            <p:nvPr/>
          </p:nvSpPr>
          <p:spPr>
            <a:xfrm>
              <a:off x="7814400" y="3745350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otherwise</a:t>
              </a:r>
            </a:p>
          </p:txBody>
        </p:sp>
        <p:sp>
          <p:nvSpPr>
            <p:cNvPr id="3048" name="Shape 3048"/>
            <p:cNvSpPr txBox="1"/>
            <p:nvPr/>
          </p:nvSpPr>
          <p:spPr>
            <a:xfrm>
              <a:off x="3833400" y="3224688"/>
              <a:ext cx="1952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3049" name="Shape 3049"/>
            <p:cNvSpPr txBox="1"/>
            <p:nvPr/>
          </p:nvSpPr>
          <p:spPr>
            <a:xfrm>
              <a:off x="7581125" y="3224700"/>
              <a:ext cx="11628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if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or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are 0</a:t>
              </a:r>
            </a:p>
          </p:txBody>
        </p:sp>
      </p:grpSp>
      <p:sp>
        <p:nvSpPr>
          <p:cNvPr id="3050" name="Shape 3050"/>
          <p:cNvSpPr/>
          <p:nvPr/>
        </p:nvSpPr>
        <p:spPr>
          <a:xfrm rot="-1800182">
            <a:off x="3859576" y="3816902"/>
            <a:ext cx="358763" cy="240649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051" name="Shape 3051"/>
          <p:cNvSpPr txBox="1"/>
          <p:nvPr/>
        </p:nvSpPr>
        <p:spPr>
          <a:xfrm>
            <a:off x="4254475" y="3788400"/>
            <a:ext cx="22209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So the optimal solution is to put one taco in your knapsack!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124" name="Shape 12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</a:t>
            </a: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subsequence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a sequence that can be derived from another sequence by deleting some elements without changing the order of the remaining elements.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e.g. </a:t>
            </a:r>
            <a:r>
              <a:rPr b="1" lang="en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oae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a subsequence of </a:t>
            </a: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soared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; so are </a:t>
            </a:r>
            <a:r>
              <a:rPr b="1" lang="en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sore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sad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</a:t>
            </a:r>
            <a:r>
              <a:rPr b="1" lang="en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srd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common subsequence is a sequence that’s a subsequence of two sequences.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e.g. </a:t>
            </a:r>
            <a:r>
              <a:rPr b="1" lang="en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oae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a common sequence of </a:t>
            </a: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soared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soaped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longest common subsequence is the … longest common subsequence.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e.g.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soaed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the longest common subsequence of </a:t>
            </a:r>
            <a:r>
              <a:rPr b="1" lang="en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soared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b="1" lang="en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soaped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96F3"/>
        </a:solidFill>
      </p:bgPr>
    </p:bg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Shape 3056"/>
          <p:cNvSpPr txBox="1"/>
          <p:nvPr>
            <p:ph idx="4294967295" type="subTitle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Dosis"/>
                <a:ea typeface="Dosis"/>
                <a:cs typeface="Dosis"/>
                <a:sym typeface="Dosis"/>
              </a:rPr>
              <a:t>Independent Set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Shape 306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the maximal independent set in a graph?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 independent set describes a set of weighted vertices where no pair of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ertices in the set shares an edge.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maximal independent set has the largest weight.</a:t>
            </a:r>
          </a:p>
        </p:txBody>
      </p:sp>
      <p:sp>
        <p:nvSpPr>
          <p:cNvPr id="3062" name="Shape 306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Maximal Independent Set</a:t>
            </a:r>
          </a:p>
        </p:txBody>
      </p:sp>
      <p:cxnSp>
        <p:nvCxnSpPr>
          <p:cNvPr id="3063" name="Shape 3063"/>
          <p:cNvCxnSpPr>
            <a:stCxn id="3064" idx="6"/>
            <a:endCxn id="3065" idx="0"/>
          </p:cNvCxnSpPr>
          <p:nvPr/>
        </p:nvCxnSpPr>
        <p:spPr>
          <a:xfrm>
            <a:off x="5011637" y="3455611"/>
            <a:ext cx="460800" cy="1467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65" name="Shape 3065"/>
          <p:cNvSpPr/>
          <p:nvPr/>
        </p:nvSpPr>
        <p:spPr>
          <a:xfrm>
            <a:off x="5231812" y="4923086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3066" name="Shape 3066"/>
          <p:cNvSpPr/>
          <p:nvPr/>
        </p:nvSpPr>
        <p:spPr>
          <a:xfrm>
            <a:off x="3188400" y="3209636"/>
            <a:ext cx="481200" cy="4812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3064" name="Shape 3064"/>
          <p:cNvSpPr/>
          <p:nvPr/>
        </p:nvSpPr>
        <p:spPr>
          <a:xfrm>
            <a:off x="4530437" y="32150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cxnSp>
        <p:nvCxnSpPr>
          <p:cNvPr id="3067" name="Shape 3067"/>
          <p:cNvCxnSpPr>
            <a:stCxn id="3066" idx="6"/>
            <a:endCxn id="3064" idx="2"/>
          </p:cNvCxnSpPr>
          <p:nvPr/>
        </p:nvCxnSpPr>
        <p:spPr>
          <a:xfrm>
            <a:off x="3669600" y="3450236"/>
            <a:ext cx="860700" cy="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68" name="Shape 3068"/>
          <p:cNvSpPr/>
          <p:nvPr/>
        </p:nvSpPr>
        <p:spPr>
          <a:xfrm>
            <a:off x="3844637" y="39008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3069" name="Shape 3069"/>
          <p:cNvSpPr/>
          <p:nvPr/>
        </p:nvSpPr>
        <p:spPr>
          <a:xfrm>
            <a:off x="4533150" y="39008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cxnSp>
        <p:nvCxnSpPr>
          <p:cNvPr id="3070" name="Shape 3070"/>
          <p:cNvCxnSpPr>
            <a:stCxn id="3064" idx="3"/>
            <a:endCxn id="3068" idx="7"/>
          </p:cNvCxnSpPr>
          <p:nvPr/>
        </p:nvCxnSpPr>
        <p:spPr>
          <a:xfrm flipH="1">
            <a:off x="4255307" y="3625741"/>
            <a:ext cx="345600" cy="345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71" name="Shape 3071"/>
          <p:cNvCxnSpPr>
            <a:stCxn id="3068" idx="6"/>
            <a:endCxn id="3069" idx="2"/>
          </p:cNvCxnSpPr>
          <p:nvPr/>
        </p:nvCxnSpPr>
        <p:spPr>
          <a:xfrm>
            <a:off x="4325837" y="4141411"/>
            <a:ext cx="207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72" name="Shape 3072"/>
          <p:cNvCxnSpPr>
            <a:stCxn id="3069" idx="0"/>
            <a:endCxn id="3064" idx="4"/>
          </p:cNvCxnSpPr>
          <p:nvPr/>
        </p:nvCxnSpPr>
        <p:spPr>
          <a:xfrm rot="10800000">
            <a:off x="4771050" y="3696211"/>
            <a:ext cx="2700" cy="20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73" name="Shape 3073"/>
          <p:cNvCxnSpPr>
            <a:stCxn id="3066" idx="5"/>
            <a:endCxn id="3068" idx="1"/>
          </p:cNvCxnSpPr>
          <p:nvPr/>
        </p:nvCxnSpPr>
        <p:spPr>
          <a:xfrm>
            <a:off x="3599130" y="3620366"/>
            <a:ext cx="315900" cy="351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74" name="Shape 3074"/>
          <p:cNvSpPr/>
          <p:nvPr/>
        </p:nvSpPr>
        <p:spPr>
          <a:xfrm>
            <a:off x="3844637" y="49676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3075" name="Shape 3075"/>
          <p:cNvSpPr/>
          <p:nvPr/>
        </p:nvSpPr>
        <p:spPr>
          <a:xfrm>
            <a:off x="4386887" y="44493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</a:p>
        </p:txBody>
      </p:sp>
      <p:cxnSp>
        <p:nvCxnSpPr>
          <p:cNvPr id="3076" name="Shape 3076"/>
          <p:cNvCxnSpPr>
            <a:stCxn id="3068" idx="5"/>
            <a:endCxn id="3075" idx="1"/>
          </p:cNvCxnSpPr>
          <p:nvPr/>
        </p:nvCxnSpPr>
        <p:spPr>
          <a:xfrm>
            <a:off x="4255367" y="4311541"/>
            <a:ext cx="201900" cy="20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77" name="Shape 3077"/>
          <p:cNvCxnSpPr>
            <a:stCxn id="3068" idx="4"/>
            <a:endCxn id="3074" idx="0"/>
          </p:cNvCxnSpPr>
          <p:nvPr/>
        </p:nvCxnSpPr>
        <p:spPr>
          <a:xfrm>
            <a:off x="4085237" y="4382011"/>
            <a:ext cx="0" cy="585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78" name="Shape 3078"/>
          <p:cNvCxnSpPr>
            <a:stCxn id="3075" idx="3"/>
            <a:endCxn id="3074" idx="7"/>
          </p:cNvCxnSpPr>
          <p:nvPr/>
        </p:nvCxnSpPr>
        <p:spPr>
          <a:xfrm flipH="1">
            <a:off x="4255457" y="4860041"/>
            <a:ext cx="201900" cy="17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79" name="Shape 3079"/>
          <p:cNvCxnSpPr>
            <a:stCxn id="3065" idx="2"/>
            <a:endCxn id="3074" idx="6"/>
          </p:cNvCxnSpPr>
          <p:nvPr/>
        </p:nvCxnSpPr>
        <p:spPr>
          <a:xfrm flipH="1">
            <a:off x="4325812" y="5163686"/>
            <a:ext cx="906000" cy="44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83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Shape 308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the maximal independent set in a graph?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 independent set describes a set of weighted vertices where no pair of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vertices in the set shares an edge.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maximal independent set has the largest weight.</a:t>
            </a:r>
          </a:p>
        </p:txBody>
      </p:sp>
      <p:sp>
        <p:nvSpPr>
          <p:cNvPr id="3085" name="Shape 308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Maximal </a:t>
            </a: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Independent Set</a:t>
            </a:r>
          </a:p>
        </p:txBody>
      </p:sp>
      <p:cxnSp>
        <p:nvCxnSpPr>
          <p:cNvPr id="3086" name="Shape 3086"/>
          <p:cNvCxnSpPr>
            <a:stCxn id="3087" idx="6"/>
            <a:endCxn id="3088" idx="0"/>
          </p:cNvCxnSpPr>
          <p:nvPr/>
        </p:nvCxnSpPr>
        <p:spPr>
          <a:xfrm>
            <a:off x="5011637" y="3455611"/>
            <a:ext cx="460800" cy="1467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88" name="Shape 3088"/>
          <p:cNvSpPr/>
          <p:nvPr/>
        </p:nvSpPr>
        <p:spPr>
          <a:xfrm>
            <a:off x="5231812" y="4923086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3089" name="Shape 3089"/>
          <p:cNvSpPr/>
          <p:nvPr/>
        </p:nvSpPr>
        <p:spPr>
          <a:xfrm>
            <a:off x="3188400" y="3209636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3087" name="Shape 3087"/>
          <p:cNvSpPr/>
          <p:nvPr/>
        </p:nvSpPr>
        <p:spPr>
          <a:xfrm>
            <a:off x="4530437" y="32150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cxnSp>
        <p:nvCxnSpPr>
          <p:cNvPr id="3090" name="Shape 3090"/>
          <p:cNvCxnSpPr>
            <a:stCxn id="3089" idx="6"/>
            <a:endCxn id="3087" idx="2"/>
          </p:cNvCxnSpPr>
          <p:nvPr/>
        </p:nvCxnSpPr>
        <p:spPr>
          <a:xfrm>
            <a:off x="3669600" y="3450236"/>
            <a:ext cx="860700" cy="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91" name="Shape 3091"/>
          <p:cNvSpPr/>
          <p:nvPr/>
        </p:nvSpPr>
        <p:spPr>
          <a:xfrm>
            <a:off x="3844637" y="39008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3092" name="Shape 3092"/>
          <p:cNvSpPr/>
          <p:nvPr/>
        </p:nvSpPr>
        <p:spPr>
          <a:xfrm>
            <a:off x="4533150" y="3900811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cxnSp>
        <p:nvCxnSpPr>
          <p:cNvPr id="3093" name="Shape 3093"/>
          <p:cNvCxnSpPr>
            <a:stCxn id="3087" idx="3"/>
            <a:endCxn id="3091" idx="7"/>
          </p:cNvCxnSpPr>
          <p:nvPr/>
        </p:nvCxnSpPr>
        <p:spPr>
          <a:xfrm flipH="1">
            <a:off x="4255307" y="3625741"/>
            <a:ext cx="345600" cy="345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94" name="Shape 3094"/>
          <p:cNvCxnSpPr>
            <a:stCxn id="3091" idx="6"/>
            <a:endCxn id="3092" idx="2"/>
          </p:cNvCxnSpPr>
          <p:nvPr/>
        </p:nvCxnSpPr>
        <p:spPr>
          <a:xfrm>
            <a:off x="4325837" y="4141411"/>
            <a:ext cx="207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95" name="Shape 3095"/>
          <p:cNvCxnSpPr>
            <a:stCxn id="3092" idx="0"/>
            <a:endCxn id="3087" idx="4"/>
          </p:cNvCxnSpPr>
          <p:nvPr/>
        </p:nvCxnSpPr>
        <p:spPr>
          <a:xfrm rot="10800000">
            <a:off x="4771050" y="3696211"/>
            <a:ext cx="2700" cy="20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96" name="Shape 3096"/>
          <p:cNvCxnSpPr>
            <a:stCxn id="3089" idx="5"/>
            <a:endCxn id="3091" idx="1"/>
          </p:cNvCxnSpPr>
          <p:nvPr/>
        </p:nvCxnSpPr>
        <p:spPr>
          <a:xfrm>
            <a:off x="3599130" y="3620366"/>
            <a:ext cx="315900" cy="351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97" name="Shape 3097"/>
          <p:cNvSpPr/>
          <p:nvPr/>
        </p:nvSpPr>
        <p:spPr>
          <a:xfrm>
            <a:off x="3844637" y="49676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3098" name="Shape 3098"/>
          <p:cNvSpPr/>
          <p:nvPr/>
        </p:nvSpPr>
        <p:spPr>
          <a:xfrm>
            <a:off x="4386887" y="4449311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</a:p>
        </p:txBody>
      </p:sp>
      <p:cxnSp>
        <p:nvCxnSpPr>
          <p:cNvPr id="3099" name="Shape 3099"/>
          <p:cNvCxnSpPr>
            <a:stCxn id="3091" idx="5"/>
            <a:endCxn id="3098" idx="1"/>
          </p:cNvCxnSpPr>
          <p:nvPr/>
        </p:nvCxnSpPr>
        <p:spPr>
          <a:xfrm>
            <a:off x="4255367" y="4311541"/>
            <a:ext cx="201900" cy="20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00" name="Shape 3100"/>
          <p:cNvCxnSpPr>
            <a:stCxn id="3091" idx="4"/>
            <a:endCxn id="3097" idx="0"/>
          </p:cNvCxnSpPr>
          <p:nvPr/>
        </p:nvCxnSpPr>
        <p:spPr>
          <a:xfrm>
            <a:off x="4085237" y="4382011"/>
            <a:ext cx="0" cy="585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01" name="Shape 3101"/>
          <p:cNvCxnSpPr>
            <a:stCxn id="3098" idx="3"/>
            <a:endCxn id="3097" idx="7"/>
          </p:cNvCxnSpPr>
          <p:nvPr/>
        </p:nvCxnSpPr>
        <p:spPr>
          <a:xfrm flipH="1">
            <a:off x="4255457" y="4860041"/>
            <a:ext cx="201900" cy="17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02" name="Shape 3102"/>
          <p:cNvCxnSpPr>
            <a:stCxn id="3088" idx="2"/>
            <a:endCxn id="3097" idx="6"/>
          </p:cNvCxnSpPr>
          <p:nvPr/>
        </p:nvCxnSpPr>
        <p:spPr>
          <a:xfrm flipH="1">
            <a:off x="4325812" y="5163686"/>
            <a:ext cx="906000" cy="44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Shape 3107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the maximal independent set in a graph?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 independent set describes a set of weighted vertices where no pair of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vertices in the set shares an edge.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maximal independent set has the largest weight.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This problem is NP-complete.</a:t>
            </a:r>
          </a:p>
        </p:txBody>
      </p:sp>
      <p:sp>
        <p:nvSpPr>
          <p:cNvPr id="3108" name="Shape 310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Maximal </a:t>
            </a: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Independent Set</a:t>
            </a:r>
          </a:p>
        </p:txBody>
      </p:sp>
      <p:cxnSp>
        <p:nvCxnSpPr>
          <p:cNvPr id="3109" name="Shape 3109"/>
          <p:cNvCxnSpPr>
            <a:stCxn id="3110" idx="6"/>
            <a:endCxn id="3111" idx="0"/>
          </p:cNvCxnSpPr>
          <p:nvPr/>
        </p:nvCxnSpPr>
        <p:spPr>
          <a:xfrm>
            <a:off x="5011637" y="3455611"/>
            <a:ext cx="460800" cy="1467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11" name="Shape 3111"/>
          <p:cNvSpPr/>
          <p:nvPr/>
        </p:nvSpPr>
        <p:spPr>
          <a:xfrm>
            <a:off x="5231812" y="4923086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3112" name="Shape 3112"/>
          <p:cNvSpPr/>
          <p:nvPr/>
        </p:nvSpPr>
        <p:spPr>
          <a:xfrm>
            <a:off x="3188400" y="3209636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3110" name="Shape 3110"/>
          <p:cNvSpPr/>
          <p:nvPr/>
        </p:nvSpPr>
        <p:spPr>
          <a:xfrm>
            <a:off x="4530437" y="32150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cxnSp>
        <p:nvCxnSpPr>
          <p:cNvPr id="3113" name="Shape 3113"/>
          <p:cNvCxnSpPr>
            <a:stCxn id="3112" idx="6"/>
            <a:endCxn id="3110" idx="2"/>
          </p:cNvCxnSpPr>
          <p:nvPr/>
        </p:nvCxnSpPr>
        <p:spPr>
          <a:xfrm>
            <a:off x="3669600" y="3450236"/>
            <a:ext cx="860700" cy="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14" name="Shape 3114"/>
          <p:cNvSpPr/>
          <p:nvPr/>
        </p:nvSpPr>
        <p:spPr>
          <a:xfrm>
            <a:off x="3844637" y="39008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3115" name="Shape 3115"/>
          <p:cNvSpPr/>
          <p:nvPr/>
        </p:nvSpPr>
        <p:spPr>
          <a:xfrm>
            <a:off x="4533150" y="3900811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cxnSp>
        <p:nvCxnSpPr>
          <p:cNvPr id="3116" name="Shape 3116"/>
          <p:cNvCxnSpPr>
            <a:stCxn id="3110" idx="3"/>
            <a:endCxn id="3114" idx="7"/>
          </p:cNvCxnSpPr>
          <p:nvPr/>
        </p:nvCxnSpPr>
        <p:spPr>
          <a:xfrm flipH="1">
            <a:off x="4255307" y="3625741"/>
            <a:ext cx="345600" cy="345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17" name="Shape 3117"/>
          <p:cNvCxnSpPr>
            <a:stCxn id="3114" idx="6"/>
            <a:endCxn id="3115" idx="2"/>
          </p:cNvCxnSpPr>
          <p:nvPr/>
        </p:nvCxnSpPr>
        <p:spPr>
          <a:xfrm>
            <a:off x="4325837" y="4141411"/>
            <a:ext cx="207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18" name="Shape 3118"/>
          <p:cNvCxnSpPr>
            <a:stCxn id="3115" idx="0"/>
            <a:endCxn id="3110" idx="4"/>
          </p:cNvCxnSpPr>
          <p:nvPr/>
        </p:nvCxnSpPr>
        <p:spPr>
          <a:xfrm rot="10800000">
            <a:off x="4771050" y="3696211"/>
            <a:ext cx="2700" cy="20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19" name="Shape 3119"/>
          <p:cNvCxnSpPr>
            <a:stCxn id="3112" idx="5"/>
            <a:endCxn id="3114" idx="1"/>
          </p:cNvCxnSpPr>
          <p:nvPr/>
        </p:nvCxnSpPr>
        <p:spPr>
          <a:xfrm>
            <a:off x="3599130" y="3620366"/>
            <a:ext cx="315900" cy="351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20" name="Shape 3120"/>
          <p:cNvSpPr/>
          <p:nvPr/>
        </p:nvSpPr>
        <p:spPr>
          <a:xfrm>
            <a:off x="3844637" y="49676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3121" name="Shape 3121"/>
          <p:cNvSpPr/>
          <p:nvPr/>
        </p:nvSpPr>
        <p:spPr>
          <a:xfrm>
            <a:off x="4386887" y="4449311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</a:p>
        </p:txBody>
      </p:sp>
      <p:cxnSp>
        <p:nvCxnSpPr>
          <p:cNvPr id="3122" name="Shape 3122"/>
          <p:cNvCxnSpPr>
            <a:stCxn id="3114" idx="5"/>
            <a:endCxn id="3121" idx="1"/>
          </p:cNvCxnSpPr>
          <p:nvPr/>
        </p:nvCxnSpPr>
        <p:spPr>
          <a:xfrm>
            <a:off x="4255367" y="4311541"/>
            <a:ext cx="201900" cy="20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23" name="Shape 3123"/>
          <p:cNvCxnSpPr>
            <a:stCxn id="3114" idx="4"/>
            <a:endCxn id="3120" idx="0"/>
          </p:cNvCxnSpPr>
          <p:nvPr/>
        </p:nvCxnSpPr>
        <p:spPr>
          <a:xfrm>
            <a:off x="4085237" y="4382011"/>
            <a:ext cx="0" cy="585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24" name="Shape 3124"/>
          <p:cNvCxnSpPr>
            <a:stCxn id="3121" idx="3"/>
            <a:endCxn id="3120" idx="7"/>
          </p:cNvCxnSpPr>
          <p:nvPr/>
        </p:nvCxnSpPr>
        <p:spPr>
          <a:xfrm flipH="1">
            <a:off x="4255457" y="4860041"/>
            <a:ext cx="201900" cy="17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25" name="Shape 3125"/>
          <p:cNvCxnSpPr>
            <a:stCxn id="3111" idx="2"/>
            <a:endCxn id="3120" idx="6"/>
          </p:cNvCxnSpPr>
          <p:nvPr/>
        </p:nvCxnSpPr>
        <p:spPr>
          <a:xfrm flipH="1">
            <a:off x="4325812" y="5163686"/>
            <a:ext cx="906000" cy="44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26" name="Shape 3126"/>
          <p:cNvSpPr/>
          <p:nvPr/>
        </p:nvSpPr>
        <p:spPr>
          <a:xfrm rot="-1800182">
            <a:off x="3783376" y="5721902"/>
            <a:ext cx="358763" cy="240649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127" name="Shape 3127"/>
          <p:cNvSpPr txBox="1"/>
          <p:nvPr/>
        </p:nvSpPr>
        <p:spPr>
          <a:xfrm>
            <a:off x="4178275" y="5693400"/>
            <a:ext cx="27543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We’ll learn what this means in a bit, but for now take it to mean we’re unlikely to find an efficient algorithm.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Shape 3132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the maximal independent set </a:t>
            </a:r>
            <a:r>
              <a:rPr b="1" lang="en" sz="24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a tree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 independent set describes a set of weighted vertices where no pair of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vertices in the set shares an edge.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maximal independent set has the largest weight.</a:t>
            </a:r>
          </a:p>
        </p:txBody>
      </p:sp>
      <p:sp>
        <p:nvSpPr>
          <p:cNvPr id="3133" name="Shape 313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Maximal </a:t>
            </a: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Independent Set</a:t>
            </a:r>
          </a:p>
        </p:txBody>
      </p:sp>
      <p:sp>
        <p:nvSpPr>
          <p:cNvPr id="3134" name="Shape 3134"/>
          <p:cNvSpPr/>
          <p:nvPr/>
        </p:nvSpPr>
        <p:spPr>
          <a:xfrm>
            <a:off x="4446525" y="44493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3135" name="Shape 3135"/>
          <p:cNvSpPr/>
          <p:nvPr/>
        </p:nvSpPr>
        <p:spPr>
          <a:xfrm>
            <a:off x="2412437" y="3209636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3136" name="Shape 3136"/>
          <p:cNvSpPr/>
          <p:nvPr/>
        </p:nvSpPr>
        <p:spPr>
          <a:xfrm>
            <a:off x="3754475" y="3215011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3137" name="Shape 3137"/>
          <p:cNvSpPr/>
          <p:nvPr/>
        </p:nvSpPr>
        <p:spPr>
          <a:xfrm>
            <a:off x="3068675" y="39008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cxnSp>
        <p:nvCxnSpPr>
          <p:cNvPr id="3138" name="Shape 3138"/>
          <p:cNvCxnSpPr>
            <a:stCxn id="3136" idx="3"/>
            <a:endCxn id="3137" idx="7"/>
          </p:cNvCxnSpPr>
          <p:nvPr/>
        </p:nvCxnSpPr>
        <p:spPr>
          <a:xfrm flipH="1">
            <a:off x="3479345" y="3625741"/>
            <a:ext cx="345600" cy="345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39" name="Shape 3139"/>
          <p:cNvCxnSpPr>
            <a:stCxn id="3135" idx="5"/>
            <a:endCxn id="3137" idx="1"/>
          </p:cNvCxnSpPr>
          <p:nvPr/>
        </p:nvCxnSpPr>
        <p:spPr>
          <a:xfrm>
            <a:off x="2823167" y="3620366"/>
            <a:ext cx="315900" cy="351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40" name="Shape 3140"/>
          <p:cNvSpPr/>
          <p:nvPr/>
        </p:nvSpPr>
        <p:spPr>
          <a:xfrm>
            <a:off x="3068675" y="4967611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3141" name="Shape 3141"/>
          <p:cNvSpPr/>
          <p:nvPr/>
        </p:nvSpPr>
        <p:spPr>
          <a:xfrm>
            <a:off x="3610925" y="4449311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</a:p>
        </p:txBody>
      </p:sp>
      <p:cxnSp>
        <p:nvCxnSpPr>
          <p:cNvPr id="3142" name="Shape 3142"/>
          <p:cNvCxnSpPr>
            <a:stCxn id="3137" idx="5"/>
            <a:endCxn id="3141" idx="1"/>
          </p:cNvCxnSpPr>
          <p:nvPr/>
        </p:nvCxnSpPr>
        <p:spPr>
          <a:xfrm>
            <a:off x="3479405" y="4311541"/>
            <a:ext cx="201900" cy="20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43" name="Shape 3143"/>
          <p:cNvCxnSpPr>
            <a:stCxn id="3137" idx="4"/>
            <a:endCxn id="3140" idx="0"/>
          </p:cNvCxnSpPr>
          <p:nvPr/>
        </p:nvCxnSpPr>
        <p:spPr>
          <a:xfrm>
            <a:off x="3309275" y="4382011"/>
            <a:ext cx="0" cy="585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44" name="Shape 3144"/>
          <p:cNvCxnSpPr>
            <a:stCxn id="3141" idx="6"/>
            <a:endCxn id="3134" idx="2"/>
          </p:cNvCxnSpPr>
          <p:nvPr/>
        </p:nvCxnSpPr>
        <p:spPr>
          <a:xfrm>
            <a:off x="4092125" y="4689911"/>
            <a:ext cx="354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45" name="Shape 3145"/>
          <p:cNvSpPr/>
          <p:nvPr/>
        </p:nvSpPr>
        <p:spPr>
          <a:xfrm>
            <a:off x="4982175" y="4967611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</a:p>
        </p:txBody>
      </p:sp>
      <p:sp>
        <p:nvSpPr>
          <p:cNvPr id="3146" name="Shape 3146"/>
          <p:cNvSpPr/>
          <p:nvPr/>
        </p:nvSpPr>
        <p:spPr>
          <a:xfrm>
            <a:off x="4982175" y="3910661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</a:p>
        </p:txBody>
      </p:sp>
      <p:sp>
        <p:nvSpPr>
          <p:cNvPr id="3147" name="Shape 3147"/>
          <p:cNvSpPr/>
          <p:nvPr/>
        </p:nvSpPr>
        <p:spPr>
          <a:xfrm>
            <a:off x="5692950" y="44493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3148" name="Shape 3148"/>
          <p:cNvSpPr/>
          <p:nvPr/>
        </p:nvSpPr>
        <p:spPr>
          <a:xfrm>
            <a:off x="6250350" y="3900811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cxnSp>
        <p:nvCxnSpPr>
          <p:cNvPr id="3149" name="Shape 3149"/>
          <p:cNvCxnSpPr>
            <a:stCxn id="3134" idx="6"/>
            <a:endCxn id="3147" idx="2"/>
          </p:cNvCxnSpPr>
          <p:nvPr/>
        </p:nvCxnSpPr>
        <p:spPr>
          <a:xfrm>
            <a:off x="4927725" y="4689911"/>
            <a:ext cx="765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50" name="Shape 3150"/>
          <p:cNvCxnSpPr>
            <a:stCxn id="3134" idx="5"/>
            <a:endCxn id="3145" idx="1"/>
          </p:cNvCxnSpPr>
          <p:nvPr/>
        </p:nvCxnSpPr>
        <p:spPr>
          <a:xfrm>
            <a:off x="4857255" y="4860041"/>
            <a:ext cx="195300" cy="17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51" name="Shape 3151"/>
          <p:cNvCxnSpPr>
            <a:stCxn id="3134" idx="7"/>
            <a:endCxn id="3146" idx="3"/>
          </p:cNvCxnSpPr>
          <p:nvPr/>
        </p:nvCxnSpPr>
        <p:spPr>
          <a:xfrm flipH="1" rot="10800000">
            <a:off x="4857255" y="4321481"/>
            <a:ext cx="195300" cy="198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52" name="Shape 3152"/>
          <p:cNvCxnSpPr>
            <a:stCxn id="3147" idx="7"/>
            <a:endCxn id="3148" idx="3"/>
          </p:cNvCxnSpPr>
          <p:nvPr/>
        </p:nvCxnSpPr>
        <p:spPr>
          <a:xfrm flipH="1" rot="10800000">
            <a:off x="6103680" y="4311581"/>
            <a:ext cx="217200" cy="20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56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Shape 3157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Maximal Independent Set</a:t>
            </a:r>
          </a:p>
        </p:txBody>
      </p:sp>
      <p:sp>
        <p:nvSpPr>
          <p:cNvPr id="3158" name="Shape 315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maximal independent set in a tree.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Steps of dynamic programming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(4) If necessary, track additional information so that the algorithm from (3)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can solve a related problem.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62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3" name="Shape 3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616" y="4377846"/>
            <a:ext cx="481200" cy="456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4" name="Shape 3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400" y="4377846"/>
            <a:ext cx="481200" cy="456166"/>
          </a:xfrm>
          <a:prstGeom prst="rect">
            <a:avLst/>
          </a:prstGeom>
          <a:noFill/>
          <a:ln>
            <a:noFill/>
          </a:ln>
        </p:spPr>
      </p:pic>
      <p:sp>
        <p:nvSpPr>
          <p:cNvPr id="3165" name="Shape 316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Maximal Independent Set</a:t>
            </a:r>
          </a:p>
        </p:txBody>
      </p:sp>
      <p:sp>
        <p:nvSpPr>
          <p:cNvPr id="3166" name="Shape 3166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maximal independent set in a tree.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Subtree are a natural candidate.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Consider two cases: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 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The root of this tree is in a maximal independent set.</a:t>
            </a:r>
          </a:p>
        </p:txBody>
      </p:sp>
      <p:cxnSp>
        <p:nvCxnSpPr>
          <p:cNvPr id="3167" name="Shape 3167"/>
          <p:cNvCxnSpPr>
            <a:stCxn id="3168" idx="7"/>
            <a:endCxn id="3169" idx="3"/>
          </p:cNvCxnSpPr>
          <p:nvPr/>
        </p:nvCxnSpPr>
        <p:spPr>
          <a:xfrm flipH="1" rot="10800000">
            <a:off x="3980130" y="4014006"/>
            <a:ext cx="421800" cy="421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69" name="Shape 3169"/>
          <p:cNvSpPr/>
          <p:nvPr/>
        </p:nvSpPr>
        <p:spPr>
          <a:xfrm>
            <a:off x="4331400" y="3603336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68" name="Shape 3168"/>
          <p:cNvSpPr/>
          <p:nvPr/>
        </p:nvSpPr>
        <p:spPr>
          <a:xfrm>
            <a:off x="3569400" y="4365336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70" name="Shape 3170"/>
          <p:cNvSpPr/>
          <p:nvPr/>
        </p:nvSpPr>
        <p:spPr>
          <a:xfrm>
            <a:off x="5093400" y="4365336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171" name="Shape 3171"/>
          <p:cNvCxnSpPr>
            <a:stCxn id="3170" idx="1"/>
            <a:endCxn id="3169" idx="5"/>
          </p:cNvCxnSpPr>
          <p:nvPr/>
        </p:nvCxnSpPr>
        <p:spPr>
          <a:xfrm rot="10800000">
            <a:off x="4742070" y="4014006"/>
            <a:ext cx="421800" cy="421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72" name="Shape 3172"/>
          <p:cNvCxnSpPr>
            <a:stCxn id="3173" idx="7"/>
            <a:endCxn id="3168" idx="3"/>
          </p:cNvCxnSpPr>
          <p:nvPr/>
        </p:nvCxnSpPr>
        <p:spPr>
          <a:xfrm flipH="1" rot="10800000">
            <a:off x="3208780" y="4776081"/>
            <a:ext cx="431099" cy="417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73" name="Shape 3173"/>
          <p:cNvSpPr/>
          <p:nvPr/>
        </p:nvSpPr>
        <p:spPr>
          <a:xfrm>
            <a:off x="2798050" y="51232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74" name="Shape 3174"/>
          <p:cNvSpPr/>
          <p:nvPr/>
        </p:nvSpPr>
        <p:spPr>
          <a:xfrm>
            <a:off x="3351650" y="51232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75" name="Shape 3175"/>
          <p:cNvSpPr/>
          <p:nvPr/>
        </p:nvSpPr>
        <p:spPr>
          <a:xfrm>
            <a:off x="3905250" y="51232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76" name="Shape 3176"/>
          <p:cNvSpPr/>
          <p:nvPr/>
        </p:nvSpPr>
        <p:spPr>
          <a:xfrm>
            <a:off x="4816600" y="51232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77" name="Shape 3177"/>
          <p:cNvSpPr/>
          <p:nvPr/>
        </p:nvSpPr>
        <p:spPr>
          <a:xfrm>
            <a:off x="5370200" y="51232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178" name="Shape 3178"/>
          <p:cNvCxnSpPr>
            <a:stCxn id="3174" idx="7"/>
            <a:endCxn id="3168" idx="4"/>
          </p:cNvCxnSpPr>
          <p:nvPr/>
        </p:nvCxnSpPr>
        <p:spPr>
          <a:xfrm flipH="1" rot="10800000">
            <a:off x="3762380" y="4846581"/>
            <a:ext cx="47700" cy="347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79" name="Shape 3179"/>
          <p:cNvCxnSpPr>
            <a:stCxn id="3175" idx="0"/>
            <a:endCxn id="3168" idx="5"/>
          </p:cNvCxnSpPr>
          <p:nvPr/>
        </p:nvCxnSpPr>
        <p:spPr>
          <a:xfrm rot="10800000">
            <a:off x="3980250" y="4776111"/>
            <a:ext cx="165600" cy="347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80" name="Shape 3180"/>
          <p:cNvCxnSpPr>
            <a:stCxn id="3176" idx="0"/>
            <a:endCxn id="3170" idx="3"/>
          </p:cNvCxnSpPr>
          <p:nvPr/>
        </p:nvCxnSpPr>
        <p:spPr>
          <a:xfrm flipH="1" rot="10800000">
            <a:off x="5057200" y="4776111"/>
            <a:ext cx="106800" cy="347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81" name="Shape 3181"/>
          <p:cNvCxnSpPr>
            <a:stCxn id="3177" idx="0"/>
            <a:endCxn id="3170" idx="5"/>
          </p:cNvCxnSpPr>
          <p:nvPr/>
        </p:nvCxnSpPr>
        <p:spPr>
          <a:xfrm rot="10800000">
            <a:off x="5504000" y="4776111"/>
            <a:ext cx="106800" cy="347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82" name="Shape 3182"/>
          <p:cNvSpPr/>
          <p:nvPr/>
        </p:nvSpPr>
        <p:spPr>
          <a:xfrm>
            <a:off x="2520850" y="5604400"/>
            <a:ext cx="1035600" cy="8958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3" name="Shape 3183"/>
          <p:cNvSpPr/>
          <p:nvPr/>
        </p:nvSpPr>
        <p:spPr>
          <a:xfrm>
            <a:off x="3376700" y="5604400"/>
            <a:ext cx="431100" cy="3729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4" name="Shape 3184"/>
          <p:cNvSpPr/>
          <p:nvPr/>
        </p:nvSpPr>
        <p:spPr>
          <a:xfrm>
            <a:off x="3766650" y="5604400"/>
            <a:ext cx="758400" cy="6561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5" name="Shape 3185"/>
          <p:cNvSpPr/>
          <p:nvPr/>
        </p:nvSpPr>
        <p:spPr>
          <a:xfrm>
            <a:off x="4735250" y="5604400"/>
            <a:ext cx="619800" cy="5361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6" name="Shape 3186"/>
          <p:cNvSpPr/>
          <p:nvPr/>
        </p:nvSpPr>
        <p:spPr>
          <a:xfrm>
            <a:off x="5395250" y="5604400"/>
            <a:ext cx="431100" cy="3729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7" name="Shape 3187"/>
          <p:cNvSpPr/>
          <p:nvPr/>
        </p:nvSpPr>
        <p:spPr>
          <a:xfrm>
            <a:off x="2419750" y="4926575"/>
            <a:ext cx="1207800" cy="1838100"/>
          </a:xfrm>
          <a:prstGeom prst="ellipse">
            <a:avLst/>
          </a:prstGeom>
          <a:noFill/>
          <a:ln cap="flat" cmpd="sng" w="28575">
            <a:solidFill>
              <a:srgbClr val="D33682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8" name="Shape 3188"/>
          <p:cNvSpPr/>
          <p:nvPr/>
        </p:nvSpPr>
        <p:spPr>
          <a:xfrm>
            <a:off x="3237650" y="5061100"/>
            <a:ext cx="709200" cy="1079400"/>
          </a:xfrm>
          <a:prstGeom prst="ellipse">
            <a:avLst/>
          </a:prstGeom>
          <a:noFill/>
          <a:ln cap="flat" cmpd="sng" w="28575">
            <a:solidFill>
              <a:srgbClr val="D33682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9" name="Shape 3189"/>
          <p:cNvSpPr/>
          <p:nvPr/>
        </p:nvSpPr>
        <p:spPr>
          <a:xfrm>
            <a:off x="3647700" y="5032600"/>
            <a:ext cx="996300" cy="1516500"/>
          </a:xfrm>
          <a:prstGeom prst="ellipse">
            <a:avLst/>
          </a:prstGeom>
          <a:noFill/>
          <a:ln cap="flat" cmpd="sng" w="28575">
            <a:solidFill>
              <a:srgbClr val="D33682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0" name="Shape 3190"/>
          <p:cNvSpPr/>
          <p:nvPr/>
        </p:nvSpPr>
        <p:spPr>
          <a:xfrm>
            <a:off x="4578700" y="4973225"/>
            <a:ext cx="957000" cy="1456800"/>
          </a:xfrm>
          <a:prstGeom prst="ellipse">
            <a:avLst/>
          </a:prstGeom>
          <a:noFill/>
          <a:ln cap="flat" cmpd="sng" w="28575">
            <a:solidFill>
              <a:srgbClr val="D33682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1" name="Shape 3191"/>
          <p:cNvSpPr/>
          <p:nvPr/>
        </p:nvSpPr>
        <p:spPr>
          <a:xfrm>
            <a:off x="5256200" y="5061100"/>
            <a:ext cx="709200" cy="1079400"/>
          </a:xfrm>
          <a:prstGeom prst="ellipse">
            <a:avLst/>
          </a:prstGeom>
          <a:noFill/>
          <a:ln cap="flat" cmpd="sng" w="28575">
            <a:solidFill>
              <a:srgbClr val="D33682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2" name="Shape 3192"/>
          <p:cNvSpPr/>
          <p:nvPr/>
        </p:nvSpPr>
        <p:spPr>
          <a:xfrm rot="-1800182">
            <a:off x="6093726" y="5106177"/>
            <a:ext cx="358763" cy="240649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193" name="Shape 3193"/>
          <p:cNvSpPr txBox="1"/>
          <p:nvPr/>
        </p:nvSpPr>
        <p:spPr>
          <a:xfrm>
            <a:off x="6488625" y="5077675"/>
            <a:ext cx="20457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Then use the optimal solution from these smaller subproblems since the children can’t be in the independent set.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97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Shape 319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Maximal Independent Set</a:t>
            </a:r>
          </a:p>
        </p:txBody>
      </p:sp>
      <p:sp>
        <p:nvSpPr>
          <p:cNvPr id="3199" name="Shape 319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maximal independent set in a tree.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Subtree are a natural candidate.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Consider two cases: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 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The root of this tree is not in a maximal independent set.</a:t>
            </a:r>
          </a:p>
        </p:txBody>
      </p:sp>
      <p:cxnSp>
        <p:nvCxnSpPr>
          <p:cNvPr id="3200" name="Shape 3200"/>
          <p:cNvCxnSpPr>
            <a:stCxn id="3201" idx="7"/>
            <a:endCxn id="3202" idx="3"/>
          </p:cNvCxnSpPr>
          <p:nvPr/>
        </p:nvCxnSpPr>
        <p:spPr>
          <a:xfrm flipH="1" rot="10800000">
            <a:off x="3980130" y="4014006"/>
            <a:ext cx="421800" cy="421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02" name="Shape 3202"/>
          <p:cNvSpPr/>
          <p:nvPr/>
        </p:nvSpPr>
        <p:spPr>
          <a:xfrm>
            <a:off x="4331400" y="3603336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01" name="Shape 3201"/>
          <p:cNvSpPr/>
          <p:nvPr/>
        </p:nvSpPr>
        <p:spPr>
          <a:xfrm>
            <a:off x="3569400" y="4365336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03" name="Shape 3203"/>
          <p:cNvSpPr/>
          <p:nvPr/>
        </p:nvSpPr>
        <p:spPr>
          <a:xfrm>
            <a:off x="5093400" y="4365336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204" name="Shape 3204"/>
          <p:cNvCxnSpPr>
            <a:stCxn id="3203" idx="1"/>
            <a:endCxn id="3202" idx="5"/>
          </p:cNvCxnSpPr>
          <p:nvPr/>
        </p:nvCxnSpPr>
        <p:spPr>
          <a:xfrm rot="10800000">
            <a:off x="4742070" y="4014006"/>
            <a:ext cx="421800" cy="421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05" name="Shape 3205"/>
          <p:cNvCxnSpPr>
            <a:stCxn id="3206" idx="7"/>
            <a:endCxn id="3201" idx="3"/>
          </p:cNvCxnSpPr>
          <p:nvPr/>
        </p:nvCxnSpPr>
        <p:spPr>
          <a:xfrm flipH="1" rot="10800000">
            <a:off x="3208780" y="4776081"/>
            <a:ext cx="431099" cy="417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06" name="Shape 3206"/>
          <p:cNvSpPr/>
          <p:nvPr/>
        </p:nvSpPr>
        <p:spPr>
          <a:xfrm>
            <a:off x="2798050" y="51232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07" name="Shape 3207"/>
          <p:cNvSpPr/>
          <p:nvPr/>
        </p:nvSpPr>
        <p:spPr>
          <a:xfrm>
            <a:off x="3351650" y="51232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08" name="Shape 3208"/>
          <p:cNvSpPr/>
          <p:nvPr/>
        </p:nvSpPr>
        <p:spPr>
          <a:xfrm>
            <a:off x="3905250" y="51232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09" name="Shape 3209"/>
          <p:cNvSpPr/>
          <p:nvPr/>
        </p:nvSpPr>
        <p:spPr>
          <a:xfrm>
            <a:off x="4816600" y="51232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10" name="Shape 3210"/>
          <p:cNvSpPr/>
          <p:nvPr/>
        </p:nvSpPr>
        <p:spPr>
          <a:xfrm>
            <a:off x="5370200" y="512321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211" name="Shape 3211"/>
          <p:cNvCxnSpPr>
            <a:stCxn id="3207" idx="7"/>
            <a:endCxn id="3201" idx="4"/>
          </p:cNvCxnSpPr>
          <p:nvPr/>
        </p:nvCxnSpPr>
        <p:spPr>
          <a:xfrm flipH="1" rot="10800000">
            <a:off x="3762380" y="4846581"/>
            <a:ext cx="47700" cy="347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12" name="Shape 3212"/>
          <p:cNvCxnSpPr>
            <a:stCxn id="3208" idx="0"/>
            <a:endCxn id="3201" idx="5"/>
          </p:cNvCxnSpPr>
          <p:nvPr/>
        </p:nvCxnSpPr>
        <p:spPr>
          <a:xfrm rot="10800000">
            <a:off x="3980250" y="4776111"/>
            <a:ext cx="165600" cy="347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13" name="Shape 3213"/>
          <p:cNvCxnSpPr>
            <a:stCxn id="3209" idx="0"/>
            <a:endCxn id="3203" idx="3"/>
          </p:cNvCxnSpPr>
          <p:nvPr/>
        </p:nvCxnSpPr>
        <p:spPr>
          <a:xfrm flipH="1" rot="10800000">
            <a:off x="5057200" y="4776111"/>
            <a:ext cx="106800" cy="347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14" name="Shape 3214"/>
          <p:cNvCxnSpPr>
            <a:stCxn id="3210" idx="0"/>
            <a:endCxn id="3203" idx="5"/>
          </p:cNvCxnSpPr>
          <p:nvPr/>
        </p:nvCxnSpPr>
        <p:spPr>
          <a:xfrm rot="10800000">
            <a:off x="5504000" y="4776111"/>
            <a:ext cx="106800" cy="347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15" name="Shape 3215"/>
          <p:cNvSpPr/>
          <p:nvPr/>
        </p:nvSpPr>
        <p:spPr>
          <a:xfrm>
            <a:off x="2520850" y="5604400"/>
            <a:ext cx="1035600" cy="8958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6" name="Shape 3216"/>
          <p:cNvSpPr/>
          <p:nvPr/>
        </p:nvSpPr>
        <p:spPr>
          <a:xfrm>
            <a:off x="3376700" y="5604400"/>
            <a:ext cx="431100" cy="3729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7" name="Shape 3217"/>
          <p:cNvSpPr/>
          <p:nvPr/>
        </p:nvSpPr>
        <p:spPr>
          <a:xfrm>
            <a:off x="3766650" y="5604400"/>
            <a:ext cx="758400" cy="6561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8" name="Shape 3218"/>
          <p:cNvSpPr/>
          <p:nvPr/>
        </p:nvSpPr>
        <p:spPr>
          <a:xfrm>
            <a:off x="4735250" y="5604400"/>
            <a:ext cx="619800" cy="5361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9" name="Shape 3219"/>
          <p:cNvSpPr/>
          <p:nvPr/>
        </p:nvSpPr>
        <p:spPr>
          <a:xfrm>
            <a:off x="5395250" y="5604400"/>
            <a:ext cx="431100" cy="3729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0" name="Shape 3220"/>
          <p:cNvSpPr/>
          <p:nvPr/>
        </p:nvSpPr>
        <p:spPr>
          <a:xfrm>
            <a:off x="2419750" y="4178750"/>
            <a:ext cx="2275200" cy="2586000"/>
          </a:xfrm>
          <a:prstGeom prst="ellipse">
            <a:avLst/>
          </a:prstGeom>
          <a:noFill/>
          <a:ln cap="flat" cmpd="sng" w="28575">
            <a:solidFill>
              <a:srgbClr val="D33682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1" name="Shape 3221"/>
          <p:cNvSpPr/>
          <p:nvPr/>
        </p:nvSpPr>
        <p:spPr>
          <a:xfrm>
            <a:off x="4578700" y="4178759"/>
            <a:ext cx="1479000" cy="2251200"/>
          </a:xfrm>
          <a:prstGeom prst="ellipse">
            <a:avLst/>
          </a:prstGeom>
          <a:noFill/>
          <a:ln cap="flat" cmpd="sng" w="28575">
            <a:solidFill>
              <a:srgbClr val="D33682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2" name="Shape 3222"/>
          <p:cNvSpPr/>
          <p:nvPr/>
        </p:nvSpPr>
        <p:spPr>
          <a:xfrm rot="-1800182">
            <a:off x="6169926" y="4801377"/>
            <a:ext cx="358763" cy="240649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223" name="Shape 3223"/>
          <p:cNvSpPr txBox="1"/>
          <p:nvPr/>
        </p:nvSpPr>
        <p:spPr>
          <a:xfrm>
            <a:off x="6564825" y="4772875"/>
            <a:ext cx="19695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Then use the optimal solution from these smaller subproblems since the children can be in the independent set.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Shape 322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Maximal Independent Set</a:t>
            </a:r>
          </a:p>
        </p:txBody>
      </p:sp>
      <p:sp>
        <p:nvSpPr>
          <p:cNvPr id="3229" name="Shape 322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the maximal independent set in a tree.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Steps of dynamic programming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(4) If necessary, track additional information so that the algorithm from (3)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can solve a related problem.</a:t>
            </a:r>
          </a:p>
        </p:txBody>
      </p:sp>
      <p:pic>
        <p:nvPicPr>
          <p:cNvPr id="3230" name="Shape 3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550" y="2316871"/>
            <a:ext cx="438750" cy="4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Shape 323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Maximal Independent Set</a:t>
            </a:r>
          </a:p>
        </p:txBody>
      </p:sp>
      <p:sp>
        <p:nvSpPr>
          <p:cNvPr id="3236" name="Shape 3236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the maximal independent set in a tree.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Let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[u]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be the weight of a maximal independent set in the tree rooted at u.</a:t>
            </a:r>
          </a:p>
        </p:txBody>
      </p:sp>
      <p:grpSp>
        <p:nvGrpSpPr>
          <p:cNvPr id="3237" name="Shape 3237"/>
          <p:cNvGrpSpPr/>
          <p:nvPr/>
        </p:nvGrpSpPr>
        <p:grpSpPr>
          <a:xfrm>
            <a:off x="1493712" y="2859161"/>
            <a:ext cx="6156575" cy="1139700"/>
            <a:chOff x="1323275" y="2859161"/>
            <a:chExt cx="6156575" cy="1139700"/>
          </a:xfrm>
        </p:grpSpPr>
        <p:sp>
          <p:nvSpPr>
            <p:cNvPr id="3238" name="Shape 3238"/>
            <p:cNvSpPr txBox="1"/>
            <p:nvPr/>
          </p:nvSpPr>
          <p:spPr>
            <a:xfrm>
              <a:off x="3157525" y="3432425"/>
              <a:ext cx="28140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Σ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v∈u.children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 A[v]</a:t>
              </a:r>
            </a:p>
          </p:txBody>
        </p:sp>
        <p:sp>
          <p:nvSpPr>
            <p:cNvPr id="3239" name="Shape 3239"/>
            <p:cNvSpPr txBox="1"/>
            <p:nvPr/>
          </p:nvSpPr>
          <p:spPr>
            <a:xfrm>
              <a:off x="3157525" y="2984550"/>
              <a:ext cx="3215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w(u) + Σ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v∈u.grandchildren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 A[v]</a:t>
              </a:r>
            </a:p>
          </p:txBody>
        </p:sp>
        <p:sp>
          <p:nvSpPr>
            <p:cNvPr id="3240" name="Shape 3240"/>
            <p:cNvSpPr txBox="1"/>
            <p:nvPr/>
          </p:nvSpPr>
          <p:spPr>
            <a:xfrm>
              <a:off x="2685550" y="2859161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3241" name="Shape 3241"/>
            <p:cNvSpPr txBox="1"/>
            <p:nvPr/>
          </p:nvSpPr>
          <p:spPr>
            <a:xfrm>
              <a:off x="6357801" y="2984550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case 1</a:t>
              </a:r>
            </a:p>
          </p:txBody>
        </p:sp>
        <p:sp>
          <p:nvSpPr>
            <p:cNvPr id="3242" name="Shape 3242"/>
            <p:cNvSpPr txBox="1"/>
            <p:nvPr/>
          </p:nvSpPr>
          <p:spPr>
            <a:xfrm>
              <a:off x="1323275" y="3233225"/>
              <a:ext cx="15225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[u] = max</a:t>
              </a:r>
            </a:p>
          </p:txBody>
        </p:sp>
        <p:sp>
          <p:nvSpPr>
            <p:cNvPr id="3243" name="Shape 3243"/>
            <p:cNvSpPr txBox="1"/>
            <p:nvPr/>
          </p:nvSpPr>
          <p:spPr>
            <a:xfrm>
              <a:off x="6357925" y="3432425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case 2</a:t>
              </a:r>
            </a:p>
          </p:txBody>
        </p:sp>
        <p:sp>
          <p:nvSpPr>
            <p:cNvPr id="3244" name="Shape 3244"/>
            <p:cNvSpPr txBox="1"/>
            <p:nvPr/>
          </p:nvSpPr>
          <p:spPr>
            <a:xfrm>
              <a:off x="6876550" y="2859161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130" name="Shape 130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It’s helpful to find LCS in bioinformatics, the unix command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diff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merging in version control, etc.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48" name="Shape 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" name="Shape 3249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Maximal Independent Set</a:t>
            </a:r>
          </a:p>
        </p:txBody>
      </p:sp>
      <p:sp>
        <p:nvSpPr>
          <p:cNvPr id="3250" name="Shape 3250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the maximal independent set in a tree.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Steps of dynamic programming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(4) If necessary, track additional information so that the algorithm from (3)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can solve a related problem.</a:t>
            </a:r>
          </a:p>
        </p:txBody>
      </p:sp>
      <p:pic>
        <p:nvPicPr>
          <p:cNvPr id="3251" name="Shape 3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550" y="2316871"/>
            <a:ext cx="438750" cy="4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2" name="Shape 3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150" y="2698082"/>
            <a:ext cx="438750" cy="4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Shape 3257"/>
          <p:cNvSpPr txBox="1"/>
          <p:nvPr>
            <p:ph idx="4294967295" type="subTitle"/>
          </p:nvPr>
        </p:nvSpPr>
        <p:spPr>
          <a:xfrm>
            <a:off x="0" y="3157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Maximal Independent Set</a:t>
            </a:r>
          </a:p>
        </p:txBody>
      </p:sp>
      <p:sp>
        <p:nvSpPr>
          <p:cNvPr id="3258" name="Shape 3258"/>
          <p:cNvSpPr txBox="1"/>
          <p:nvPr/>
        </p:nvSpPr>
        <p:spPr>
          <a:xfrm>
            <a:off x="930450" y="1444500"/>
            <a:ext cx="7283100" cy="3621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rgbClr val="D3368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cache = {}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algorithm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max_independent_set_helper(root):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is_leaf(root):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root.weight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root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cache: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cache[root]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w =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cache[root] = w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w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59" name="Shape 3259"/>
          <p:cNvSpPr txBox="1"/>
          <p:nvPr/>
        </p:nvSpPr>
        <p:spPr>
          <a:xfrm>
            <a:off x="930450" y="5068100"/>
            <a:ext cx="72831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Source Sans Pro"/>
                <a:ea typeface="Source Sans Pro"/>
                <a:cs typeface="Source Sans Pro"/>
                <a:sym typeface="Source Sans Pro"/>
              </a:rPr>
              <a:t>Runtime: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24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O(|V|)</a:t>
            </a:r>
          </a:p>
        </p:txBody>
      </p:sp>
      <p:grpSp>
        <p:nvGrpSpPr>
          <p:cNvPr id="3260" name="Shape 3260"/>
          <p:cNvGrpSpPr/>
          <p:nvPr/>
        </p:nvGrpSpPr>
        <p:grpSpPr>
          <a:xfrm>
            <a:off x="2260517" y="3020891"/>
            <a:ext cx="5618357" cy="1139700"/>
            <a:chOff x="2565317" y="3020891"/>
            <a:chExt cx="5618357" cy="1139700"/>
          </a:xfrm>
        </p:grpSpPr>
        <p:sp>
          <p:nvSpPr>
            <p:cNvPr id="3261" name="Shape 3261"/>
            <p:cNvSpPr txBox="1"/>
            <p:nvPr/>
          </p:nvSpPr>
          <p:spPr>
            <a:xfrm>
              <a:off x="3377674" y="3594150"/>
              <a:ext cx="48060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Σ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v∈u.children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max_independent_set_helper(v)</a:t>
              </a:r>
            </a:p>
          </p:txBody>
        </p:sp>
        <p:sp>
          <p:nvSpPr>
            <p:cNvPr id="3262" name="Shape 3262"/>
            <p:cNvSpPr txBox="1"/>
            <p:nvPr/>
          </p:nvSpPr>
          <p:spPr>
            <a:xfrm>
              <a:off x="3377675" y="3146275"/>
              <a:ext cx="48060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600">
                  <a:latin typeface="Consolas"/>
                  <a:ea typeface="Consolas"/>
                  <a:cs typeface="Consolas"/>
                  <a:sym typeface="Consolas"/>
                </a:rPr>
                <a:t>w(u) + Σ</a:t>
              </a:r>
              <a:r>
                <a:rPr b="1" baseline="-25000" lang="en" sz="1600">
                  <a:latin typeface="Consolas"/>
                  <a:ea typeface="Consolas"/>
                  <a:cs typeface="Consolas"/>
                  <a:sym typeface="Consolas"/>
                </a:rPr>
                <a:t>v∈u.grandchildren</a:t>
              </a:r>
              <a:r>
                <a:rPr b="1" lang="en" sz="1600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max_independent_set_helper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(v)</a:t>
              </a:r>
            </a:p>
          </p:txBody>
        </p:sp>
        <p:sp>
          <p:nvSpPr>
            <p:cNvPr id="3263" name="Shape 3263"/>
            <p:cNvSpPr txBox="1"/>
            <p:nvPr/>
          </p:nvSpPr>
          <p:spPr>
            <a:xfrm>
              <a:off x="2961734" y="3020891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3264" name="Shape 3264"/>
            <p:cNvSpPr txBox="1"/>
            <p:nvPr/>
          </p:nvSpPr>
          <p:spPr>
            <a:xfrm>
              <a:off x="2565317" y="3394955"/>
              <a:ext cx="6033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max</a:t>
              </a:r>
            </a:p>
          </p:txBody>
        </p:sp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68" name="Shape 3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9" name="Shape 3269"/>
          <p:cNvSpPr txBox="1"/>
          <p:nvPr>
            <p:ph idx="4294967295" type="subTitle"/>
          </p:nvPr>
        </p:nvSpPr>
        <p:spPr>
          <a:xfrm>
            <a:off x="7620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maximal independent set in a tree.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What’s the point of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cache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</a:p>
        </p:txBody>
      </p:sp>
      <p:sp>
        <p:nvSpPr>
          <p:cNvPr id="3270" name="Shape 327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Maximal Independent Set</a:t>
            </a:r>
          </a:p>
        </p:txBody>
      </p:sp>
      <p:sp>
        <p:nvSpPr>
          <p:cNvPr id="3271" name="Shape 3271"/>
          <p:cNvSpPr/>
          <p:nvPr/>
        </p:nvSpPr>
        <p:spPr>
          <a:xfrm>
            <a:off x="4442250" y="28506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72" name="Shape 3272"/>
          <p:cNvSpPr/>
          <p:nvPr/>
        </p:nvSpPr>
        <p:spPr>
          <a:xfrm>
            <a:off x="4137450" y="3155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73" name="Shape 3273"/>
          <p:cNvSpPr/>
          <p:nvPr/>
        </p:nvSpPr>
        <p:spPr>
          <a:xfrm>
            <a:off x="4747050" y="3155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74" name="Shape 3274"/>
          <p:cNvSpPr/>
          <p:nvPr/>
        </p:nvSpPr>
        <p:spPr>
          <a:xfrm>
            <a:off x="3985050" y="3536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75" name="Shape 3275"/>
          <p:cNvSpPr/>
          <p:nvPr/>
        </p:nvSpPr>
        <p:spPr>
          <a:xfrm>
            <a:off x="4289850" y="3536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76" name="Shape 3276"/>
          <p:cNvSpPr/>
          <p:nvPr/>
        </p:nvSpPr>
        <p:spPr>
          <a:xfrm>
            <a:off x="4594650" y="3536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277" name="Shape 3277"/>
          <p:cNvCxnSpPr>
            <a:endCxn id="3272" idx="7"/>
          </p:cNvCxnSpPr>
          <p:nvPr/>
        </p:nvCxnSpPr>
        <p:spPr>
          <a:xfrm flipH="1">
            <a:off x="4358947" y="3072258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78" name="Shape 3278"/>
          <p:cNvCxnSpPr>
            <a:endCxn id="3273" idx="1"/>
          </p:cNvCxnSpPr>
          <p:nvPr/>
        </p:nvCxnSpPr>
        <p:spPr>
          <a:xfrm>
            <a:off x="4663853" y="3072258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79" name="Shape 3279"/>
          <p:cNvCxnSpPr>
            <a:stCxn id="3272" idx="4"/>
            <a:endCxn id="3274" idx="7"/>
          </p:cNvCxnSpPr>
          <p:nvPr/>
        </p:nvCxnSpPr>
        <p:spPr>
          <a:xfrm flipH="1">
            <a:off x="4206600" y="3414955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80" name="Shape 3280"/>
          <p:cNvCxnSpPr>
            <a:endCxn id="3275" idx="1"/>
          </p:cNvCxnSpPr>
          <p:nvPr/>
        </p:nvCxnSpPr>
        <p:spPr>
          <a:xfrm>
            <a:off x="4267253" y="3414858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81" name="Shape 3281"/>
          <p:cNvCxnSpPr>
            <a:endCxn id="3276" idx="7"/>
          </p:cNvCxnSpPr>
          <p:nvPr/>
        </p:nvCxnSpPr>
        <p:spPr>
          <a:xfrm flipH="1">
            <a:off x="4816147" y="3414858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82" name="Shape 3282"/>
          <p:cNvSpPr/>
          <p:nvPr/>
        </p:nvSpPr>
        <p:spPr>
          <a:xfrm rot="1798501">
            <a:off x="3561494" y="3656734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83" name="Shape 3283"/>
          <p:cNvSpPr/>
          <p:nvPr/>
        </p:nvSpPr>
        <p:spPr>
          <a:xfrm rot="1798501">
            <a:off x="4089423" y="3961534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84" name="Shape 3284"/>
          <p:cNvSpPr/>
          <p:nvPr/>
        </p:nvSpPr>
        <p:spPr>
          <a:xfrm rot="1798501">
            <a:off x="3239011" y="39104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85" name="Shape 3285"/>
          <p:cNvSpPr/>
          <p:nvPr/>
        </p:nvSpPr>
        <p:spPr>
          <a:xfrm rot="1798501">
            <a:off x="3502976" y="40628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86" name="Shape 3286"/>
          <p:cNvSpPr/>
          <p:nvPr/>
        </p:nvSpPr>
        <p:spPr>
          <a:xfrm rot="1798501">
            <a:off x="3766940" y="42152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87" name="Shape 3287"/>
          <p:cNvSpPr/>
          <p:nvPr/>
        </p:nvSpPr>
        <p:spPr>
          <a:xfrm rot="1798501">
            <a:off x="4030905" y="43676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288" name="Shape 3288"/>
          <p:cNvCxnSpPr>
            <a:endCxn id="3282" idx="7"/>
          </p:cNvCxnSpPr>
          <p:nvPr/>
        </p:nvCxnSpPr>
        <p:spPr>
          <a:xfrm flipH="1">
            <a:off x="3816455" y="3708409"/>
            <a:ext cx="165600" cy="4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89" name="Shape 3289"/>
          <p:cNvCxnSpPr>
            <a:endCxn id="3283" idx="1"/>
          </p:cNvCxnSpPr>
          <p:nvPr/>
        </p:nvCxnSpPr>
        <p:spPr>
          <a:xfrm>
            <a:off x="4141098" y="3800368"/>
            <a:ext cx="44400" cy="16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90" name="Shape 3290"/>
          <p:cNvCxnSpPr>
            <a:stCxn id="3282" idx="4"/>
            <a:endCxn id="3284" idx="7"/>
          </p:cNvCxnSpPr>
          <p:nvPr/>
        </p:nvCxnSpPr>
        <p:spPr>
          <a:xfrm flipH="1">
            <a:off x="3494092" y="3898782"/>
            <a:ext cx="132300" cy="10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91" name="Shape 3291"/>
          <p:cNvCxnSpPr>
            <a:endCxn id="3285" idx="1"/>
          </p:cNvCxnSpPr>
          <p:nvPr/>
        </p:nvCxnSpPr>
        <p:spPr>
          <a:xfrm flipH="1">
            <a:off x="3599051" y="3898723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92" name="Shape 3292"/>
          <p:cNvCxnSpPr>
            <a:endCxn id="3286" idx="7"/>
          </p:cNvCxnSpPr>
          <p:nvPr/>
        </p:nvCxnSpPr>
        <p:spPr>
          <a:xfrm flipH="1">
            <a:off x="4021902" y="4203364"/>
            <a:ext cx="132300" cy="10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93" name="Shape 3293"/>
          <p:cNvCxnSpPr>
            <a:stCxn id="3283" idx="4"/>
            <a:endCxn id="3287" idx="1"/>
          </p:cNvCxnSpPr>
          <p:nvPr/>
        </p:nvCxnSpPr>
        <p:spPr>
          <a:xfrm flipH="1">
            <a:off x="4127021" y="4203582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94" name="Shape 3294"/>
          <p:cNvSpPr/>
          <p:nvPr/>
        </p:nvSpPr>
        <p:spPr>
          <a:xfrm rot="-3979">
            <a:off x="3726311" y="4677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95" name="Shape 3295"/>
          <p:cNvSpPr/>
          <p:nvPr/>
        </p:nvSpPr>
        <p:spPr>
          <a:xfrm rot="-3979">
            <a:off x="4335911" y="4677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96" name="Shape 3296"/>
          <p:cNvSpPr/>
          <p:nvPr/>
        </p:nvSpPr>
        <p:spPr>
          <a:xfrm rot="-3979">
            <a:off x="35739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97" name="Shape 3297"/>
          <p:cNvSpPr/>
          <p:nvPr/>
        </p:nvSpPr>
        <p:spPr>
          <a:xfrm rot="-3979">
            <a:off x="38787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98" name="Shape 3298"/>
          <p:cNvSpPr/>
          <p:nvPr/>
        </p:nvSpPr>
        <p:spPr>
          <a:xfrm rot="-3979">
            <a:off x="41835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99" name="Shape 3299"/>
          <p:cNvSpPr/>
          <p:nvPr/>
        </p:nvSpPr>
        <p:spPr>
          <a:xfrm rot="-3979">
            <a:off x="44883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300" name="Shape 3300"/>
          <p:cNvCxnSpPr>
            <a:endCxn id="3294" idx="7"/>
          </p:cNvCxnSpPr>
          <p:nvPr/>
        </p:nvCxnSpPr>
        <p:spPr>
          <a:xfrm flipH="1">
            <a:off x="3947446" y="4594604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01" name="Shape 3301"/>
          <p:cNvCxnSpPr>
            <a:endCxn id="3295" idx="1"/>
          </p:cNvCxnSpPr>
          <p:nvPr/>
        </p:nvCxnSpPr>
        <p:spPr>
          <a:xfrm>
            <a:off x="4252564" y="4594817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02" name="Shape 3302"/>
          <p:cNvCxnSpPr>
            <a:stCxn id="3294" idx="4"/>
            <a:endCxn id="3296" idx="7"/>
          </p:cNvCxnSpPr>
          <p:nvPr/>
        </p:nvCxnSpPr>
        <p:spPr>
          <a:xfrm flipH="1">
            <a:off x="3795161" y="4937152"/>
            <a:ext cx="609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03" name="Shape 3303"/>
          <p:cNvCxnSpPr>
            <a:endCxn id="3297" idx="1"/>
          </p:cNvCxnSpPr>
          <p:nvPr/>
        </p:nvCxnSpPr>
        <p:spPr>
          <a:xfrm>
            <a:off x="3855964" y="4937117"/>
            <a:ext cx="60600" cy="15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04" name="Shape 3304"/>
          <p:cNvCxnSpPr>
            <a:endCxn id="3298" idx="7"/>
          </p:cNvCxnSpPr>
          <p:nvPr/>
        </p:nvCxnSpPr>
        <p:spPr>
          <a:xfrm flipH="1">
            <a:off x="4404646" y="4937204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05" name="Shape 3305"/>
          <p:cNvCxnSpPr>
            <a:stCxn id="3295" idx="4"/>
            <a:endCxn id="3299" idx="1"/>
          </p:cNvCxnSpPr>
          <p:nvPr/>
        </p:nvCxnSpPr>
        <p:spPr>
          <a:xfrm>
            <a:off x="4465661" y="4937152"/>
            <a:ext cx="60600" cy="15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06" name="Shape 3306"/>
          <p:cNvSpPr/>
          <p:nvPr/>
        </p:nvSpPr>
        <p:spPr>
          <a:xfrm rot="1798501">
            <a:off x="3151681" y="5165600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07" name="Shape 3307"/>
          <p:cNvSpPr/>
          <p:nvPr/>
        </p:nvSpPr>
        <p:spPr>
          <a:xfrm rot="1798501">
            <a:off x="3679610" y="5470400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08" name="Shape 3308"/>
          <p:cNvSpPr/>
          <p:nvPr/>
        </p:nvSpPr>
        <p:spPr>
          <a:xfrm rot="1798501">
            <a:off x="2829199" y="54193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09" name="Shape 3309"/>
          <p:cNvSpPr/>
          <p:nvPr/>
        </p:nvSpPr>
        <p:spPr>
          <a:xfrm rot="1798501">
            <a:off x="3093163" y="55717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10" name="Shape 3310"/>
          <p:cNvSpPr/>
          <p:nvPr/>
        </p:nvSpPr>
        <p:spPr>
          <a:xfrm rot="1798501">
            <a:off x="3357128" y="57241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11" name="Shape 3311"/>
          <p:cNvSpPr/>
          <p:nvPr/>
        </p:nvSpPr>
        <p:spPr>
          <a:xfrm rot="1798501">
            <a:off x="3621092" y="58765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312" name="Shape 3312"/>
          <p:cNvCxnSpPr>
            <a:endCxn id="3306" idx="7"/>
          </p:cNvCxnSpPr>
          <p:nvPr/>
        </p:nvCxnSpPr>
        <p:spPr>
          <a:xfrm flipH="1">
            <a:off x="3406643" y="5217275"/>
            <a:ext cx="165600" cy="4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13" name="Shape 3313"/>
          <p:cNvCxnSpPr>
            <a:endCxn id="3307" idx="1"/>
          </p:cNvCxnSpPr>
          <p:nvPr/>
        </p:nvCxnSpPr>
        <p:spPr>
          <a:xfrm>
            <a:off x="3731285" y="5309234"/>
            <a:ext cx="44400" cy="16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14" name="Shape 3314"/>
          <p:cNvCxnSpPr>
            <a:stCxn id="3306" idx="4"/>
            <a:endCxn id="3308" idx="7"/>
          </p:cNvCxnSpPr>
          <p:nvPr/>
        </p:nvCxnSpPr>
        <p:spPr>
          <a:xfrm flipH="1">
            <a:off x="3084279" y="5407648"/>
            <a:ext cx="132300" cy="10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15" name="Shape 3315"/>
          <p:cNvCxnSpPr>
            <a:endCxn id="3309" idx="1"/>
          </p:cNvCxnSpPr>
          <p:nvPr/>
        </p:nvCxnSpPr>
        <p:spPr>
          <a:xfrm flipH="1">
            <a:off x="3189238" y="5407590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16" name="Shape 3316"/>
          <p:cNvCxnSpPr>
            <a:endCxn id="3310" idx="7"/>
          </p:cNvCxnSpPr>
          <p:nvPr/>
        </p:nvCxnSpPr>
        <p:spPr>
          <a:xfrm flipH="1">
            <a:off x="3612090" y="5712231"/>
            <a:ext cx="132300" cy="10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17" name="Shape 3317"/>
          <p:cNvCxnSpPr>
            <a:stCxn id="3307" idx="4"/>
            <a:endCxn id="3311" idx="1"/>
          </p:cNvCxnSpPr>
          <p:nvPr/>
        </p:nvCxnSpPr>
        <p:spPr>
          <a:xfrm flipH="1">
            <a:off x="3717208" y="5712448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32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Shape 3322"/>
          <p:cNvSpPr txBox="1"/>
          <p:nvPr>
            <p:ph idx="4294967295" type="subTitle"/>
          </p:nvPr>
        </p:nvSpPr>
        <p:spPr>
          <a:xfrm>
            <a:off x="7620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maximal independent set in a tree.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What’s the point of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cache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</a:p>
        </p:txBody>
      </p:sp>
      <p:sp>
        <p:nvSpPr>
          <p:cNvPr id="3323" name="Shape 332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Maximal Independent Set</a:t>
            </a:r>
          </a:p>
        </p:txBody>
      </p:sp>
      <p:sp>
        <p:nvSpPr>
          <p:cNvPr id="3324" name="Shape 3324"/>
          <p:cNvSpPr/>
          <p:nvPr/>
        </p:nvSpPr>
        <p:spPr>
          <a:xfrm>
            <a:off x="4442250" y="28506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25" name="Shape 3325"/>
          <p:cNvSpPr/>
          <p:nvPr/>
        </p:nvSpPr>
        <p:spPr>
          <a:xfrm>
            <a:off x="4137450" y="3155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26" name="Shape 3326"/>
          <p:cNvSpPr/>
          <p:nvPr/>
        </p:nvSpPr>
        <p:spPr>
          <a:xfrm>
            <a:off x="4747050" y="3155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27" name="Shape 3327"/>
          <p:cNvSpPr/>
          <p:nvPr/>
        </p:nvSpPr>
        <p:spPr>
          <a:xfrm>
            <a:off x="3985050" y="3536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28" name="Shape 3328"/>
          <p:cNvSpPr/>
          <p:nvPr/>
        </p:nvSpPr>
        <p:spPr>
          <a:xfrm>
            <a:off x="4289850" y="3536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29" name="Shape 3329"/>
          <p:cNvSpPr/>
          <p:nvPr/>
        </p:nvSpPr>
        <p:spPr>
          <a:xfrm>
            <a:off x="4594650" y="3536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330" name="Shape 3330"/>
          <p:cNvCxnSpPr>
            <a:endCxn id="3325" idx="7"/>
          </p:cNvCxnSpPr>
          <p:nvPr/>
        </p:nvCxnSpPr>
        <p:spPr>
          <a:xfrm flipH="1">
            <a:off x="4358947" y="3072258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31" name="Shape 3331"/>
          <p:cNvCxnSpPr>
            <a:endCxn id="3326" idx="1"/>
          </p:cNvCxnSpPr>
          <p:nvPr/>
        </p:nvCxnSpPr>
        <p:spPr>
          <a:xfrm>
            <a:off x="4663853" y="3072258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32" name="Shape 3332"/>
          <p:cNvCxnSpPr>
            <a:stCxn id="3325" idx="4"/>
            <a:endCxn id="3327" idx="7"/>
          </p:cNvCxnSpPr>
          <p:nvPr/>
        </p:nvCxnSpPr>
        <p:spPr>
          <a:xfrm flipH="1">
            <a:off x="4206600" y="3414955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33" name="Shape 3333"/>
          <p:cNvCxnSpPr>
            <a:endCxn id="3328" idx="1"/>
          </p:cNvCxnSpPr>
          <p:nvPr/>
        </p:nvCxnSpPr>
        <p:spPr>
          <a:xfrm>
            <a:off x="4267253" y="3414858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34" name="Shape 3334"/>
          <p:cNvCxnSpPr>
            <a:endCxn id="3329" idx="7"/>
          </p:cNvCxnSpPr>
          <p:nvPr/>
        </p:nvCxnSpPr>
        <p:spPr>
          <a:xfrm flipH="1">
            <a:off x="4816147" y="3414858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35" name="Shape 3335"/>
          <p:cNvSpPr/>
          <p:nvPr/>
        </p:nvSpPr>
        <p:spPr>
          <a:xfrm rot="1798501">
            <a:off x="3561494" y="3656734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36" name="Shape 3336"/>
          <p:cNvSpPr/>
          <p:nvPr/>
        </p:nvSpPr>
        <p:spPr>
          <a:xfrm rot="1798501">
            <a:off x="4089423" y="3961534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37" name="Shape 3337"/>
          <p:cNvSpPr/>
          <p:nvPr/>
        </p:nvSpPr>
        <p:spPr>
          <a:xfrm rot="1798501">
            <a:off x="3239011" y="39104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38" name="Shape 3338"/>
          <p:cNvSpPr/>
          <p:nvPr/>
        </p:nvSpPr>
        <p:spPr>
          <a:xfrm rot="1798501">
            <a:off x="3502976" y="40628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39" name="Shape 3339"/>
          <p:cNvSpPr/>
          <p:nvPr/>
        </p:nvSpPr>
        <p:spPr>
          <a:xfrm rot="1798501">
            <a:off x="3766940" y="42152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40" name="Shape 3340"/>
          <p:cNvSpPr/>
          <p:nvPr/>
        </p:nvSpPr>
        <p:spPr>
          <a:xfrm rot="1798501">
            <a:off x="4030905" y="43676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341" name="Shape 3341"/>
          <p:cNvCxnSpPr>
            <a:endCxn id="3335" idx="7"/>
          </p:cNvCxnSpPr>
          <p:nvPr/>
        </p:nvCxnSpPr>
        <p:spPr>
          <a:xfrm flipH="1">
            <a:off x="3816455" y="3708409"/>
            <a:ext cx="165600" cy="4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42" name="Shape 3342"/>
          <p:cNvCxnSpPr>
            <a:endCxn id="3336" idx="1"/>
          </p:cNvCxnSpPr>
          <p:nvPr/>
        </p:nvCxnSpPr>
        <p:spPr>
          <a:xfrm>
            <a:off x="4141098" y="3800368"/>
            <a:ext cx="44400" cy="16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43" name="Shape 3343"/>
          <p:cNvCxnSpPr>
            <a:stCxn id="3335" idx="4"/>
            <a:endCxn id="3337" idx="7"/>
          </p:cNvCxnSpPr>
          <p:nvPr/>
        </p:nvCxnSpPr>
        <p:spPr>
          <a:xfrm flipH="1">
            <a:off x="3494092" y="3898782"/>
            <a:ext cx="132300" cy="10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44" name="Shape 3344"/>
          <p:cNvCxnSpPr>
            <a:endCxn id="3338" idx="1"/>
          </p:cNvCxnSpPr>
          <p:nvPr/>
        </p:nvCxnSpPr>
        <p:spPr>
          <a:xfrm flipH="1">
            <a:off x="3599051" y="3898723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45" name="Shape 3345"/>
          <p:cNvCxnSpPr>
            <a:endCxn id="3339" idx="7"/>
          </p:cNvCxnSpPr>
          <p:nvPr/>
        </p:nvCxnSpPr>
        <p:spPr>
          <a:xfrm flipH="1">
            <a:off x="4021902" y="4203364"/>
            <a:ext cx="132300" cy="10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46" name="Shape 3346"/>
          <p:cNvCxnSpPr>
            <a:stCxn id="3336" idx="4"/>
            <a:endCxn id="3340" idx="1"/>
          </p:cNvCxnSpPr>
          <p:nvPr/>
        </p:nvCxnSpPr>
        <p:spPr>
          <a:xfrm flipH="1">
            <a:off x="4127021" y="4203582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47" name="Shape 3347"/>
          <p:cNvSpPr/>
          <p:nvPr/>
        </p:nvSpPr>
        <p:spPr>
          <a:xfrm rot="-3979">
            <a:off x="3726311" y="4677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48" name="Shape 3348"/>
          <p:cNvSpPr/>
          <p:nvPr/>
        </p:nvSpPr>
        <p:spPr>
          <a:xfrm rot="-3979">
            <a:off x="4335911" y="4677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49" name="Shape 3349"/>
          <p:cNvSpPr/>
          <p:nvPr/>
        </p:nvSpPr>
        <p:spPr>
          <a:xfrm rot="-3979">
            <a:off x="35739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50" name="Shape 3350"/>
          <p:cNvSpPr/>
          <p:nvPr/>
        </p:nvSpPr>
        <p:spPr>
          <a:xfrm rot="-3979">
            <a:off x="38787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51" name="Shape 3351"/>
          <p:cNvSpPr/>
          <p:nvPr/>
        </p:nvSpPr>
        <p:spPr>
          <a:xfrm rot="-3979">
            <a:off x="41835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52" name="Shape 3352"/>
          <p:cNvSpPr/>
          <p:nvPr/>
        </p:nvSpPr>
        <p:spPr>
          <a:xfrm rot="-3979">
            <a:off x="44883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353" name="Shape 3353"/>
          <p:cNvCxnSpPr>
            <a:endCxn id="3347" idx="7"/>
          </p:cNvCxnSpPr>
          <p:nvPr/>
        </p:nvCxnSpPr>
        <p:spPr>
          <a:xfrm flipH="1">
            <a:off x="3947446" y="4594604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54" name="Shape 3354"/>
          <p:cNvCxnSpPr>
            <a:endCxn id="3348" idx="1"/>
          </p:cNvCxnSpPr>
          <p:nvPr/>
        </p:nvCxnSpPr>
        <p:spPr>
          <a:xfrm>
            <a:off x="4252564" y="4594817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55" name="Shape 3355"/>
          <p:cNvCxnSpPr>
            <a:stCxn id="3347" idx="4"/>
            <a:endCxn id="3349" idx="7"/>
          </p:cNvCxnSpPr>
          <p:nvPr/>
        </p:nvCxnSpPr>
        <p:spPr>
          <a:xfrm flipH="1">
            <a:off x="3795161" y="4937152"/>
            <a:ext cx="609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56" name="Shape 3356"/>
          <p:cNvCxnSpPr>
            <a:endCxn id="3350" idx="1"/>
          </p:cNvCxnSpPr>
          <p:nvPr/>
        </p:nvCxnSpPr>
        <p:spPr>
          <a:xfrm>
            <a:off x="3855964" y="4937117"/>
            <a:ext cx="60600" cy="15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57" name="Shape 3357"/>
          <p:cNvCxnSpPr>
            <a:endCxn id="3351" idx="7"/>
          </p:cNvCxnSpPr>
          <p:nvPr/>
        </p:nvCxnSpPr>
        <p:spPr>
          <a:xfrm flipH="1">
            <a:off x="4404646" y="4937204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58" name="Shape 3358"/>
          <p:cNvCxnSpPr>
            <a:stCxn id="3348" idx="4"/>
            <a:endCxn id="3352" idx="1"/>
          </p:cNvCxnSpPr>
          <p:nvPr/>
        </p:nvCxnSpPr>
        <p:spPr>
          <a:xfrm>
            <a:off x="4465661" y="4937152"/>
            <a:ext cx="60600" cy="15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59" name="Shape 3359"/>
          <p:cNvSpPr/>
          <p:nvPr/>
        </p:nvSpPr>
        <p:spPr>
          <a:xfrm rot="1798501">
            <a:off x="3151681" y="5165600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60" name="Shape 3360"/>
          <p:cNvSpPr/>
          <p:nvPr/>
        </p:nvSpPr>
        <p:spPr>
          <a:xfrm rot="1798501">
            <a:off x="3679610" y="5470400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61" name="Shape 3361"/>
          <p:cNvSpPr/>
          <p:nvPr/>
        </p:nvSpPr>
        <p:spPr>
          <a:xfrm rot="1798501">
            <a:off x="2829199" y="54193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62" name="Shape 3362"/>
          <p:cNvSpPr/>
          <p:nvPr/>
        </p:nvSpPr>
        <p:spPr>
          <a:xfrm rot="1798501">
            <a:off x="3093163" y="55717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63" name="Shape 3363"/>
          <p:cNvSpPr/>
          <p:nvPr/>
        </p:nvSpPr>
        <p:spPr>
          <a:xfrm rot="1798501">
            <a:off x="3357128" y="57241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64" name="Shape 3364"/>
          <p:cNvSpPr/>
          <p:nvPr/>
        </p:nvSpPr>
        <p:spPr>
          <a:xfrm rot="1798501">
            <a:off x="3621092" y="58765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365" name="Shape 3365"/>
          <p:cNvCxnSpPr>
            <a:endCxn id="3359" idx="7"/>
          </p:cNvCxnSpPr>
          <p:nvPr/>
        </p:nvCxnSpPr>
        <p:spPr>
          <a:xfrm flipH="1">
            <a:off x="3406643" y="5217275"/>
            <a:ext cx="165600" cy="4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66" name="Shape 3366"/>
          <p:cNvCxnSpPr>
            <a:endCxn id="3360" idx="1"/>
          </p:cNvCxnSpPr>
          <p:nvPr/>
        </p:nvCxnSpPr>
        <p:spPr>
          <a:xfrm>
            <a:off x="3731285" y="5309234"/>
            <a:ext cx="44400" cy="16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67" name="Shape 3367"/>
          <p:cNvCxnSpPr>
            <a:stCxn id="3359" idx="4"/>
            <a:endCxn id="3361" idx="7"/>
          </p:cNvCxnSpPr>
          <p:nvPr/>
        </p:nvCxnSpPr>
        <p:spPr>
          <a:xfrm flipH="1">
            <a:off x="3084279" y="5407648"/>
            <a:ext cx="132300" cy="10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68" name="Shape 3368"/>
          <p:cNvCxnSpPr>
            <a:endCxn id="3362" idx="1"/>
          </p:cNvCxnSpPr>
          <p:nvPr/>
        </p:nvCxnSpPr>
        <p:spPr>
          <a:xfrm flipH="1">
            <a:off x="3189238" y="5407590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69" name="Shape 3369"/>
          <p:cNvCxnSpPr>
            <a:endCxn id="3363" idx="7"/>
          </p:cNvCxnSpPr>
          <p:nvPr/>
        </p:nvCxnSpPr>
        <p:spPr>
          <a:xfrm flipH="1">
            <a:off x="3612090" y="5712231"/>
            <a:ext cx="132300" cy="10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70" name="Shape 3370"/>
          <p:cNvCxnSpPr>
            <a:stCxn id="3360" idx="4"/>
            <a:endCxn id="3364" idx="1"/>
          </p:cNvCxnSpPr>
          <p:nvPr/>
        </p:nvCxnSpPr>
        <p:spPr>
          <a:xfrm flipH="1">
            <a:off x="3717208" y="5712448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71" name="Shape 3371"/>
          <p:cNvSpPr/>
          <p:nvPr/>
        </p:nvSpPr>
        <p:spPr>
          <a:xfrm rot="-5399597">
            <a:off x="4702637" y="3107196"/>
            <a:ext cx="867667" cy="1931289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372" name="Shape 3372"/>
          <p:cNvSpPr txBox="1"/>
          <p:nvPr/>
        </p:nvSpPr>
        <p:spPr>
          <a:xfrm>
            <a:off x="6143325" y="3236075"/>
            <a:ext cx="1778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How often would we ask about the </a:t>
            </a:r>
            <a:r>
              <a:rPr b="1" lang="en" sz="12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subtree rooted here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376" name="Shape 3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7" name="Shape 3377"/>
          <p:cNvSpPr txBox="1"/>
          <p:nvPr>
            <p:ph idx="4294967295" type="subTitle"/>
          </p:nvPr>
        </p:nvSpPr>
        <p:spPr>
          <a:xfrm>
            <a:off x="7620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maximal independent set in a tree.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What’s the point of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cache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</a:p>
        </p:txBody>
      </p:sp>
      <p:sp>
        <p:nvSpPr>
          <p:cNvPr id="3378" name="Shape 337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Maximal Independent Set</a:t>
            </a:r>
          </a:p>
        </p:txBody>
      </p:sp>
      <p:sp>
        <p:nvSpPr>
          <p:cNvPr id="3379" name="Shape 3379"/>
          <p:cNvSpPr/>
          <p:nvPr/>
        </p:nvSpPr>
        <p:spPr>
          <a:xfrm>
            <a:off x="4442250" y="28506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80" name="Shape 3380"/>
          <p:cNvSpPr/>
          <p:nvPr/>
        </p:nvSpPr>
        <p:spPr>
          <a:xfrm>
            <a:off x="4137450" y="3155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81" name="Shape 3381"/>
          <p:cNvSpPr/>
          <p:nvPr/>
        </p:nvSpPr>
        <p:spPr>
          <a:xfrm>
            <a:off x="4747050" y="3155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82" name="Shape 3382"/>
          <p:cNvSpPr/>
          <p:nvPr/>
        </p:nvSpPr>
        <p:spPr>
          <a:xfrm>
            <a:off x="3985050" y="3536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83" name="Shape 3383"/>
          <p:cNvSpPr/>
          <p:nvPr/>
        </p:nvSpPr>
        <p:spPr>
          <a:xfrm>
            <a:off x="4289850" y="3536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84" name="Shape 3384"/>
          <p:cNvSpPr/>
          <p:nvPr/>
        </p:nvSpPr>
        <p:spPr>
          <a:xfrm>
            <a:off x="4594650" y="3536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385" name="Shape 3385"/>
          <p:cNvCxnSpPr>
            <a:endCxn id="3380" idx="7"/>
          </p:cNvCxnSpPr>
          <p:nvPr/>
        </p:nvCxnSpPr>
        <p:spPr>
          <a:xfrm flipH="1">
            <a:off x="4358947" y="3072258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86" name="Shape 3386"/>
          <p:cNvCxnSpPr>
            <a:endCxn id="3381" idx="1"/>
          </p:cNvCxnSpPr>
          <p:nvPr/>
        </p:nvCxnSpPr>
        <p:spPr>
          <a:xfrm>
            <a:off x="4663853" y="3072258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87" name="Shape 3387"/>
          <p:cNvCxnSpPr>
            <a:stCxn id="3380" idx="4"/>
            <a:endCxn id="3382" idx="7"/>
          </p:cNvCxnSpPr>
          <p:nvPr/>
        </p:nvCxnSpPr>
        <p:spPr>
          <a:xfrm flipH="1">
            <a:off x="4206600" y="3414955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88" name="Shape 3388"/>
          <p:cNvCxnSpPr>
            <a:endCxn id="3383" idx="1"/>
          </p:cNvCxnSpPr>
          <p:nvPr/>
        </p:nvCxnSpPr>
        <p:spPr>
          <a:xfrm>
            <a:off x="4267253" y="3414858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89" name="Shape 3389"/>
          <p:cNvCxnSpPr>
            <a:endCxn id="3384" idx="7"/>
          </p:cNvCxnSpPr>
          <p:nvPr/>
        </p:nvCxnSpPr>
        <p:spPr>
          <a:xfrm flipH="1">
            <a:off x="4816147" y="3414858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90" name="Shape 3390"/>
          <p:cNvSpPr/>
          <p:nvPr/>
        </p:nvSpPr>
        <p:spPr>
          <a:xfrm rot="1798501">
            <a:off x="3561494" y="3656734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91" name="Shape 3391"/>
          <p:cNvSpPr/>
          <p:nvPr/>
        </p:nvSpPr>
        <p:spPr>
          <a:xfrm rot="1798501">
            <a:off x="4089423" y="3961534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92" name="Shape 3392"/>
          <p:cNvSpPr/>
          <p:nvPr/>
        </p:nvSpPr>
        <p:spPr>
          <a:xfrm rot="1798501">
            <a:off x="3239011" y="39104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93" name="Shape 3393"/>
          <p:cNvSpPr/>
          <p:nvPr/>
        </p:nvSpPr>
        <p:spPr>
          <a:xfrm rot="1798501">
            <a:off x="3502976" y="40628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94" name="Shape 3394"/>
          <p:cNvSpPr/>
          <p:nvPr/>
        </p:nvSpPr>
        <p:spPr>
          <a:xfrm rot="1798501">
            <a:off x="3766940" y="42152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95" name="Shape 3395"/>
          <p:cNvSpPr/>
          <p:nvPr/>
        </p:nvSpPr>
        <p:spPr>
          <a:xfrm rot="1798501">
            <a:off x="4030905" y="43676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396" name="Shape 3396"/>
          <p:cNvCxnSpPr>
            <a:endCxn id="3390" idx="7"/>
          </p:cNvCxnSpPr>
          <p:nvPr/>
        </p:nvCxnSpPr>
        <p:spPr>
          <a:xfrm flipH="1">
            <a:off x="3816455" y="3708409"/>
            <a:ext cx="165600" cy="4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97" name="Shape 3397"/>
          <p:cNvCxnSpPr>
            <a:endCxn id="3391" idx="1"/>
          </p:cNvCxnSpPr>
          <p:nvPr/>
        </p:nvCxnSpPr>
        <p:spPr>
          <a:xfrm>
            <a:off x="4141098" y="3800368"/>
            <a:ext cx="44400" cy="16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98" name="Shape 3398"/>
          <p:cNvCxnSpPr>
            <a:stCxn id="3390" idx="4"/>
            <a:endCxn id="3392" idx="7"/>
          </p:cNvCxnSpPr>
          <p:nvPr/>
        </p:nvCxnSpPr>
        <p:spPr>
          <a:xfrm flipH="1">
            <a:off x="3494092" y="3898782"/>
            <a:ext cx="132300" cy="10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99" name="Shape 3399"/>
          <p:cNvCxnSpPr>
            <a:endCxn id="3393" idx="1"/>
          </p:cNvCxnSpPr>
          <p:nvPr/>
        </p:nvCxnSpPr>
        <p:spPr>
          <a:xfrm flipH="1">
            <a:off x="3599051" y="3898723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00" name="Shape 3400"/>
          <p:cNvCxnSpPr>
            <a:endCxn id="3394" idx="7"/>
          </p:cNvCxnSpPr>
          <p:nvPr/>
        </p:nvCxnSpPr>
        <p:spPr>
          <a:xfrm flipH="1">
            <a:off x="4021902" y="4203364"/>
            <a:ext cx="132300" cy="10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01" name="Shape 3401"/>
          <p:cNvCxnSpPr>
            <a:stCxn id="3391" idx="4"/>
            <a:endCxn id="3395" idx="1"/>
          </p:cNvCxnSpPr>
          <p:nvPr/>
        </p:nvCxnSpPr>
        <p:spPr>
          <a:xfrm flipH="1">
            <a:off x="4127021" y="4203582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402" name="Shape 3402"/>
          <p:cNvSpPr/>
          <p:nvPr/>
        </p:nvSpPr>
        <p:spPr>
          <a:xfrm rot="-3979">
            <a:off x="3726311" y="4677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03" name="Shape 3403"/>
          <p:cNvSpPr/>
          <p:nvPr/>
        </p:nvSpPr>
        <p:spPr>
          <a:xfrm rot="-3979">
            <a:off x="4335911" y="4677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04" name="Shape 3404"/>
          <p:cNvSpPr/>
          <p:nvPr/>
        </p:nvSpPr>
        <p:spPr>
          <a:xfrm rot="-3979">
            <a:off x="35739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05" name="Shape 3405"/>
          <p:cNvSpPr/>
          <p:nvPr/>
        </p:nvSpPr>
        <p:spPr>
          <a:xfrm rot="-3979">
            <a:off x="38787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06" name="Shape 3406"/>
          <p:cNvSpPr/>
          <p:nvPr/>
        </p:nvSpPr>
        <p:spPr>
          <a:xfrm rot="-3979">
            <a:off x="41835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07" name="Shape 3407"/>
          <p:cNvSpPr/>
          <p:nvPr/>
        </p:nvSpPr>
        <p:spPr>
          <a:xfrm rot="-3979">
            <a:off x="44883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08" name="Shape 3408"/>
          <p:cNvCxnSpPr>
            <a:endCxn id="3402" idx="7"/>
          </p:cNvCxnSpPr>
          <p:nvPr/>
        </p:nvCxnSpPr>
        <p:spPr>
          <a:xfrm flipH="1">
            <a:off x="3947446" y="4594604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09" name="Shape 3409"/>
          <p:cNvCxnSpPr>
            <a:endCxn id="3403" idx="1"/>
          </p:cNvCxnSpPr>
          <p:nvPr/>
        </p:nvCxnSpPr>
        <p:spPr>
          <a:xfrm>
            <a:off x="4252564" y="4594817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10" name="Shape 3410"/>
          <p:cNvCxnSpPr>
            <a:stCxn id="3402" idx="4"/>
            <a:endCxn id="3404" idx="7"/>
          </p:cNvCxnSpPr>
          <p:nvPr/>
        </p:nvCxnSpPr>
        <p:spPr>
          <a:xfrm flipH="1">
            <a:off x="3795161" y="4937152"/>
            <a:ext cx="609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11" name="Shape 3411"/>
          <p:cNvCxnSpPr>
            <a:endCxn id="3405" idx="1"/>
          </p:cNvCxnSpPr>
          <p:nvPr/>
        </p:nvCxnSpPr>
        <p:spPr>
          <a:xfrm>
            <a:off x="3855964" y="4937117"/>
            <a:ext cx="60600" cy="15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12" name="Shape 3412"/>
          <p:cNvCxnSpPr>
            <a:endCxn id="3406" idx="7"/>
          </p:cNvCxnSpPr>
          <p:nvPr/>
        </p:nvCxnSpPr>
        <p:spPr>
          <a:xfrm flipH="1">
            <a:off x="4404646" y="4937204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13" name="Shape 3413"/>
          <p:cNvCxnSpPr>
            <a:stCxn id="3403" idx="4"/>
            <a:endCxn id="3407" idx="1"/>
          </p:cNvCxnSpPr>
          <p:nvPr/>
        </p:nvCxnSpPr>
        <p:spPr>
          <a:xfrm>
            <a:off x="4465661" y="4937152"/>
            <a:ext cx="60600" cy="15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414" name="Shape 3414"/>
          <p:cNvSpPr/>
          <p:nvPr/>
        </p:nvSpPr>
        <p:spPr>
          <a:xfrm rot="1798501">
            <a:off x="3151681" y="5165600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15" name="Shape 3415"/>
          <p:cNvSpPr/>
          <p:nvPr/>
        </p:nvSpPr>
        <p:spPr>
          <a:xfrm rot="1798501">
            <a:off x="3679610" y="5470400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16" name="Shape 3416"/>
          <p:cNvSpPr/>
          <p:nvPr/>
        </p:nvSpPr>
        <p:spPr>
          <a:xfrm rot="1798501">
            <a:off x="2829199" y="54193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17" name="Shape 3417"/>
          <p:cNvSpPr/>
          <p:nvPr/>
        </p:nvSpPr>
        <p:spPr>
          <a:xfrm rot="1798501">
            <a:off x="3093163" y="55717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18" name="Shape 3418"/>
          <p:cNvSpPr/>
          <p:nvPr/>
        </p:nvSpPr>
        <p:spPr>
          <a:xfrm rot="1798501">
            <a:off x="3357128" y="57241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19" name="Shape 3419"/>
          <p:cNvSpPr/>
          <p:nvPr/>
        </p:nvSpPr>
        <p:spPr>
          <a:xfrm rot="1798501">
            <a:off x="3621092" y="58765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20" name="Shape 3420"/>
          <p:cNvCxnSpPr>
            <a:endCxn id="3414" idx="7"/>
          </p:cNvCxnSpPr>
          <p:nvPr/>
        </p:nvCxnSpPr>
        <p:spPr>
          <a:xfrm flipH="1">
            <a:off x="3406643" y="5217275"/>
            <a:ext cx="165600" cy="4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21" name="Shape 3421"/>
          <p:cNvCxnSpPr>
            <a:endCxn id="3415" idx="1"/>
          </p:cNvCxnSpPr>
          <p:nvPr/>
        </p:nvCxnSpPr>
        <p:spPr>
          <a:xfrm>
            <a:off x="3731285" y="5309234"/>
            <a:ext cx="44400" cy="16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22" name="Shape 3422"/>
          <p:cNvCxnSpPr>
            <a:stCxn id="3414" idx="4"/>
            <a:endCxn id="3416" idx="7"/>
          </p:cNvCxnSpPr>
          <p:nvPr/>
        </p:nvCxnSpPr>
        <p:spPr>
          <a:xfrm flipH="1">
            <a:off x="3084279" y="5407648"/>
            <a:ext cx="132300" cy="10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23" name="Shape 3423"/>
          <p:cNvCxnSpPr>
            <a:endCxn id="3417" idx="1"/>
          </p:cNvCxnSpPr>
          <p:nvPr/>
        </p:nvCxnSpPr>
        <p:spPr>
          <a:xfrm flipH="1">
            <a:off x="3189238" y="5407590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24" name="Shape 3424"/>
          <p:cNvCxnSpPr>
            <a:endCxn id="3418" idx="7"/>
          </p:cNvCxnSpPr>
          <p:nvPr/>
        </p:nvCxnSpPr>
        <p:spPr>
          <a:xfrm flipH="1">
            <a:off x="3612090" y="5712231"/>
            <a:ext cx="132300" cy="10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25" name="Shape 3425"/>
          <p:cNvCxnSpPr>
            <a:stCxn id="3415" idx="4"/>
            <a:endCxn id="3419" idx="1"/>
          </p:cNvCxnSpPr>
          <p:nvPr/>
        </p:nvCxnSpPr>
        <p:spPr>
          <a:xfrm flipH="1">
            <a:off x="3717208" y="5712448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426" name="Shape 3426"/>
          <p:cNvSpPr/>
          <p:nvPr/>
        </p:nvSpPr>
        <p:spPr>
          <a:xfrm rot="-5399597">
            <a:off x="4702637" y="3107196"/>
            <a:ext cx="867667" cy="1931289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427" name="Shape 3427"/>
          <p:cNvSpPr txBox="1"/>
          <p:nvPr/>
        </p:nvSpPr>
        <p:spPr>
          <a:xfrm>
            <a:off x="6143325" y="3236075"/>
            <a:ext cx="1778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How often would we ask about the </a:t>
            </a:r>
            <a:r>
              <a:rPr b="1" lang="en" sz="12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subtree rooted here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</a:p>
        </p:txBody>
      </p:sp>
      <p:sp>
        <p:nvSpPr>
          <p:cNvPr id="3428" name="Shape 3428"/>
          <p:cNvSpPr txBox="1"/>
          <p:nvPr/>
        </p:nvSpPr>
        <p:spPr>
          <a:xfrm>
            <a:off x="6143325" y="3921875"/>
            <a:ext cx="1778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Once for </a:t>
            </a:r>
            <a:r>
              <a:rPr b="1" lang="en" sz="12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vertex</a:t>
            </a:r>
          </a:p>
        </p:txBody>
      </p:sp>
      <p:sp>
        <p:nvSpPr>
          <p:cNvPr id="3429" name="Shape 3429"/>
          <p:cNvSpPr/>
          <p:nvPr/>
        </p:nvSpPr>
        <p:spPr>
          <a:xfrm rot="-3599652">
            <a:off x="4805804" y="2877300"/>
            <a:ext cx="683567" cy="2011934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433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Shape 3434"/>
          <p:cNvSpPr txBox="1"/>
          <p:nvPr>
            <p:ph idx="4294967295" type="subTitle"/>
          </p:nvPr>
        </p:nvSpPr>
        <p:spPr>
          <a:xfrm>
            <a:off x="7620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maximal independent set in a tree.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What’s the point of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cache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</a:p>
        </p:txBody>
      </p:sp>
      <p:sp>
        <p:nvSpPr>
          <p:cNvPr id="3435" name="Shape 343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Maximal Independent Set</a:t>
            </a:r>
          </a:p>
        </p:txBody>
      </p:sp>
      <p:sp>
        <p:nvSpPr>
          <p:cNvPr id="3436" name="Shape 3436"/>
          <p:cNvSpPr/>
          <p:nvPr/>
        </p:nvSpPr>
        <p:spPr>
          <a:xfrm>
            <a:off x="4442250" y="28506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37" name="Shape 3437"/>
          <p:cNvSpPr/>
          <p:nvPr/>
        </p:nvSpPr>
        <p:spPr>
          <a:xfrm>
            <a:off x="4137450" y="3155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38" name="Shape 3438"/>
          <p:cNvSpPr/>
          <p:nvPr/>
        </p:nvSpPr>
        <p:spPr>
          <a:xfrm>
            <a:off x="4747050" y="3155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39" name="Shape 3439"/>
          <p:cNvSpPr/>
          <p:nvPr/>
        </p:nvSpPr>
        <p:spPr>
          <a:xfrm>
            <a:off x="3985050" y="3536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40" name="Shape 3440"/>
          <p:cNvSpPr/>
          <p:nvPr/>
        </p:nvSpPr>
        <p:spPr>
          <a:xfrm>
            <a:off x="4289850" y="3536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41" name="Shape 3441"/>
          <p:cNvSpPr/>
          <p:nvPr/>
        </p:nvSpPr>
        <p:spPr>
          <a:xfrm>
            <a:off x="4594650" y="3536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42" name="Shape 3442"/>
          <p:cNvCxnSpPr>
            <a:endCxn id="3437" idx="7"/>
          </p:cNvCxnSpPr>
          <p:nvPr/>
        </p:nvCxnSpPr>
        <p:spPr>
          <a:xfrm flipH="1">
            <a:off x="4358947" y="3072258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43" name="Shape 3443"/>
          <p:cNvCxnSpPr>
            <a:endCxn id="3438" idx="1"/>
          </p:cNvCxnSpPr>
          <p:nvPr/>
        </p:nvCxnSpPr>
        <p:spPr>
          <a:xfrm>
            <a:off x="4663853" y="3072258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44" name="Shape 3444"/>
          <p:cNvCxnSpPr>
            <a:stCxn id="3437" idx="4"/>
            <a:endCxn id="3439" idx="7"/>
          </p:cNvCxnSpPr>
          <p:nvPr/>
        </p:nvCxnSpPr>
        <p:spPr>
          <a:xfrm flipH="1">
            <a:off x="4206600" y="3414955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45" name="Shape 3445"/>
          <p:cNvCxnSpPr>
            <a:endCxn id="3440" idx="1"/>
          </p:cNvCxnSpPr>
          <p:nvPr/>
        </p:nvCxnSpPr>
        <p:spPr>
          <a:xfrm>
            <a:off x="4267253" y="3414858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46" name="Shape 3446"/>
          <p:cNvCxnSpPr>
            <a:endCxn id="3441" idx="7"/>
          </p:cNvCxnSpPr>
          <p:nvPr/>
        </p:nvCxnSpPr>
        <p:spPr>
          <a:xfrm flipH="1">
            <a:off x="4816147" y="3414858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447" name="Shape 3447"/>
          <p:cNvSpPr/>
          <p:nvPr/>
        </p:nvSpPr>
        <p:spPr>
          <a:xfrm rot="1798501">
            <a:off x="3561494" y="3656734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48" name="Shape 3448"/>
          <p:cNvSpPr/>
          <p:nvPr/>
        </p:nvSpPr>
        <p:spPr>
          <a:xfrm rot="1798501">
            <a:off x="4089423" y="3961534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49" name="Shape 3449"/>
          <p:cNvSpPr/>
          <p:nvPr/>
        </p:nvSpPr>
        <p:spPr>
          <a:xfrm rot="1798501">
            <a:off x="3239011" y="39104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50" name="Shape 3450"/>
          <p:cNvSpPr/>
          <p:nvPr/>
        </p:nvSpPr>
        <p:spPr>
          <a:xfrm rot="1798501">
            <a:off x="3502976" y="40628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51" name="Shape 3451"/>
          <p:cNvSpPr/>
          <p:nvPr/>
        </p:nvSpPr>
        <p:spPr>
          <a:xfrm rot="1798501">
            <a:off x="3766940" y="42152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52" name="Shape 3452"/>
          <p:cNvSpPr/>
          <p:nvPr/>
        </p:nvSpPr>
        <p:spPr>
          <a:xfrm rot="1798501">
            <a:off x="4030905" y="43676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53" name="Shape 3453"/>
          <p:cNvCxnSpPr>
            <a:endCxn id="3447" idx="7"/>
          </p:cNvCxnSpPr>
          <p:nvPr/>
        </p:nvCxnSpPr>
        <p:spPr>
          <a:xfrm flipH="1">
            <a:off x="3816455" y="3708409"/>
            <a:ext cx="165600" cy="4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54" name="Shape 3454"/>
          <p:cNvCxnSpPr>
            <a:endCxn id="3448" idx="1"/>
          </p:cNvCxnSpPr>
          <p:nvPr/>
        </p:nvCxnSpPr>
        <p:spPr>
          <a:xfrm>
            <a:off x="4141098" y="3800368"/>
            <a:ext cx="44400" cy="16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55" name="Shape 3455"/>
          <p:cNvCxnSpPr>
            <a:stCxn id="3447" idx="4"/>
            <a:endCxn id="3449" idx="7"/>
          </p:cNvCxnSpPr>
          <p:nvPr/>
        </p:nvCxnSpPr>
        <p:spPr>
          <a:xfrm flipH="1">
            <a:off x="3494092" y="3898782"/>
            <a:ext cx="132300" cy="10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56" name="Shape 3456"/>
          <p:cNvCxnSpPr>
            <a:endCxn id="3450" idx="1"/>
          </p:cNvCxnSpPr>
          <p:nvPr/>
        </p:nvCxnSpPr>
        <p:spPr>
          <a:xfrm flipH="1">
            <a:off x="3599051" y="3898723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57" name="Shape 3457"/>
          <p:cNvCxnSpPr>
            <a:endCxn id="3451" idx="7"/>
          </p:cNvCxnSpPr>
          <p:nvPr/>
        </p:nvCxnSpPr>
        <p:spPr>
          <a:xfrm flipH="1">
            <a:off x="4021902" y="4203364"/>
            <a:ext cx="132300" cy="10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58" name="Shape 3458"/>
          <p:cNvCxnSpPr>
            <a:stCxn id="3448" idx="4"/>
            <a:endCxn id="3452" idx="1"/>
          </p:cNvCxnSpPr>
          <p:nvPr/>
        </p:nvCxnSpPr>
        <p:spPr>
          <a:xfrm flipH="1">
            <a:off x="4127021" y="4203582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459" name="Shape 3459"/>
          <p:cNvSpPr/>
          <p:nvPr/>
        </p:nvSpPr>
        <p:spPr>
          <a:xfrm rot="-3979">
            <a:off x="3726311" y="4677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60" name="Shape 3460"/>
          <p:cNvSpPr/>
          <p:nvPr/>
        </p:nvSpPr>
        <p:spPr>
          <a:xfrm rot="-3979">
            <a:off x="4335911" y="4677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61" name="Shape 3461"/>
          <p:cNvSpPr/>
          <p:nvPr/>
        </p:nvSpPr>
        <p:spPr>
          <a:xfrm rot="-3979">
            <a:off x="35739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62" name="Shape 3462"/>
          <p:cNvSpPr/>
          <p:nvPr/>
        </p:nvSpPr>
        <p:spPr>
          <a:xfrm rot="-3979">
            <a:off x="38787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63" name="Shape 3463"/>
          <p:cNvSpPr/>
          <p:nvPr/>
        </p:nvSpPr>
        <p:spPr>
          <a:xfrm rot="-3979">
            <a:off x="41835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64" name="Shape 3464"/>
          <p:cNvSpPr/>
          <p:nvPr/>
        </p:nvSpPr>
        <p:spPr>
          <a:xfrm rot="-3979">
            <a:off x="44883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65" name="Shape 3465"/>
          <p:cNvCxnSpPr>
            <a:endCxn id="3459" idx="7"/>
          </p:cNvCxnSpPr>
          <p:nvPr/>
        </p:nvCxnSpPr>
        <p:spPr>
          <a:xfrm flipH="1">
            <a:off x="3947446" y="4594604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66" name="Shape 3466"/>
          <p:cNvCxnSpPr>
            <a:endCxn id="3460" idx="1"/>
          </p:cNvCxnSpPr>
          <p:nvPr/>
        </p:nvCxnSpPr>
        <p:spPr>
          <a:xfrm>
            <a:off x="4252564" y="4594817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67" name="Shape 3467"/>
          <p:cNvCxnSpPr>
            <a:stCxn id="3459" idx="4"/>
            <a:endCxn id="3461" idx="7"/>
          </p:cNvCxnSpPr>
          <p:nvPr/>
        </p:nvCxnSpPr>
        <p:spPr>
          <a:xfrm flipH="1">
            <a:off x="3795161" y="4937152"/>
            <a:ext cx="609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68" name="Shape 3468"/>
          <p:cNvCxnSpPr>
            <a:endCxn id="3462" idx="1"/>
          </p:cNvCxnSpPr>
          <p:nvPr/>
        </p:nvCxnSpPr>
        <p:spPr>
          <a:xfrm>
            <a:off x="3855964" y="4937117"/>
            <a:ext cx="60600" cy="15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69" name="Shape 3469"/>
          <p:cNvCxnSpPr>
            <a:endCxn id="3463" idx="7"/>
          </p:cNvCxnSpPr>
          <p:nvPr/>
        </p:nvCxnSpPr>
        <p:spPr>
          <a:xfrm flipH="1">
            <a:off x="4404646" y="4937204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70" name="Shape 3470"/>
          <p:cNvCxnSpPr>
            <a:stCxn id="3460" idx="4"/>
            <a:endCxn id="3464" idx="1"/>
          </p:cNvCxnSpPr>
          <p:nvPr/>
        </p:nvCxnSpPr>
        <p:spPr>
          <a:xfrm>
            <a:off x="4465661" y="4937152"/>
            <a:ext cx="60600" cy="15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471" name="Shape 3471"/>
          <p:cNvSpPr/>
          <p:nvPr/>
        </p:nvSpPr>
        <p:spPr>
          <a:xfrm rot="1798501">
            <a:off x="3151681" y="5165600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72" name="Shape 3472"/>
          <p:cNvSpPr/>
          <p:nvPr/>
        </p:nvSpPr>
        <p:spPr>
          <a:xfrm rot="1798501">
            <a:off x="3679610" y="5470400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73" name="Shape 3473"/>
          <p:cNvSpPr/>
          <p:nvPr/>
        </p:nvSpPr>
        <p:spPr>
          <a:xfrm rot="1798501">
            <a:off x="2829199" y="54193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74" name="Shape 3474"/>
          <p:cNvSpPr/>
          <p:nvPr/>
        </p:nvSpPr>
        <p:spPr>
          <a:xfrm rot="1798501">
            <a:off x="3093163" y="55717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75" name="Shape 3475"/>
          <p:cNvSpPr/>
          <p:nvPr/>
        </p:nvSpPr>
        <p:spPr>
          <a:xfrm rot="1798501">
            <a:off x="3357128" y="57241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76" name="Shape 3476"/>
          <p:cNvSpPr/>
          <p:nvPr/>
        </p:nvSpPr>
        <p:spPr>
          <a:xfrm rot="1798501">
            <a:off x="3621092" y="58765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7" name="Shape 3477"/>
          <p:cNvCxnSpPr>
            <a:endCxn id="3471" idx="7"/>
          </p:cNvCxnSpPr>
          <p:nvPr/>
        </p:nvCxnSpPr>
        <p:spPr>
          <a:xfrm flipH="1">
            <a:off x="3406643" y="5217275"/>
            <a:ext cx="165600" cy="4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78" name="Shape 3478"/>
          <p:cNvCxnSpPr>
            <a:endCxn id="3472" idx="1"/>
          </p:cNvCxnSpPr>
          <p:nvPr/>
        </p:nvCxnSpPr>
        <p:spPr>
          <a:xfrm>
            <a:off x="3731285" y="5309234"/>
            <a:ext cx="44400" cy="16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79" name="Shape 3479"/>
          <p:cNvCxnSpPr>
            <a:stCxn id="3471" idx="4"/>
            <a:endCxn id="3473" idx="7"/>
          </p:cNvCxnSpPr>
          <p:nvPr/>
        </p:nvCxnSpPr>
        <p:spPr>
          <a:xfrm flipH="1">
            <a:off x="3084279" y="5407648"/>
            <a:ext cx="132300" cy="10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80" name="Shape 3480"/>
          <p:cNvCxnSpPr>
            <a:endCxn id="3474" idx="1"/>
          </p:cNvCxnSpPr>
          <p:nvPr/>
        </p:nvCxnSpPr>
        <p:spPr>
          <a:xfrm flipH="1">
            <a:off x="3189238" y="5407590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81" name="Shape 3481"/>
          <p:cNvCxnSpPr>
            <a:endCxn id="3475" idx="7"/>
          </p:cNvCxnSpPr>
          <p:nvPr/>
        </p:nvCxnSpPr>
        <p:spPr>
          <a:xfrm flipH="1">
            <a:off x="3612090" y="5712231"/>
            <a:ext cx="132300" cy="10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82" name="Shape 3482"/>
          <p:cNvCxnSpPr>
            <a:stCxn id="3472" idx="4"/>
            <a:endCxn id="3476" idx="1"/>
          </p:cNvCxnSpPr>
          <p:nvPr/>
        </p:nvCxnSpPr>
        <p:spPr>
          <a:xfrm flipH="1">
            <a:off x="3717208" y="5712448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483" name="Shape 3483"/>
          <p:cNvSpPr/>
          <p:nvPr/>
        </p:nvSpPr>
        <p:spPr>
          <a:xfrm rot="-5399597">
            <a:off x="4702637" y="3107196"/>
            <a:ext cx="867667" cy="1931289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484" name="Shape 3484"/>
          <p:cNvSpPr txBox="1"/>
          <p:nvPr/>
        </p:nvSpPr>
        <p:spPr>
          <a:xfrm>
            <a:off x="6143325" y="3236075"/>
            <a:ext cx="1778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How often would we ask about the </a:t>
            </a:r>
            <a:r>
              <a:rPr b="1" lang="en" sz="12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subtree rooted here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</a:p>
        </p:txBody>
      </p:sp>
      <p:sp>
        <p:nvSpPr>
          <p:cNvPr id="3485" name="Shape 3485"/>
          <p:cNvSpPr txBox="1"/>
          <p:nvPr/>
        </p:nvSpPr>
        <p:spPr>
          <a:xfrm>
            <a:off x="6143325" y="3921875"/>
            <a:ext cx="1778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Once for </a:t>
            </a:r>
            <a:r>
              <a:rPr b="1" lang="en" sz="12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vertex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once for </a:t>
            </a:r>
            <a:r>
              <a:rPr b="1" lang="en" sz="12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one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sp>
        <p:nvSpPr>
          <p:cNvPr id="3486" name="Shape 3486"/>
          <p:cNvSpPr/>
          <p:nvPr/>
        </p:nvSpPr>
        <p:spPr>
          <a:xfrm rot="-3599652">
            <a:off x="4805804" y="2877300"/>
            <a:ext cx="683567" cy="2011934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487" name="Shape 3487"/>
          <p:cNvSpPr/>
          <p:nvPr/>
        </p:nvSpPr>
        <p:spPr>
          <a:xfrm rot="-2699590">
            <a:off x="4626112" y="3412681"/>
            <a:ext cx="1207412" cy="1497543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49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Shape 3492"/>
          <p:cNvSpPr txBox="1"/>
          <p:nvPr>
            <p:ph idx="4294967295" type="subTitle"/>
          </p:nvPr>
        </p:nvSpPr>
        <p:spPr>
          <a:xfrm>
            <a:off x="7620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maximal independent set in a tree.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What’s the point of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cache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</a:p>
        </p:txBody>
      </p:sp>
      <p:sp>
        <p:nvSpPr>
          <p:cNvPr id="3493" name="Shape 349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Maximal Independent Set</a:t>
            </a:r>
          </a:p>
        </p:txBody>
      </p:sp>
      <p:sp>
        <p:nvSpPr>
          <p:cNvPr id="3494" name="Shape 3494"/>
          <p:cNvSpPr/>
          <p:nvPr/>
        </p:nvSpPr>
        <p:spPr>
          <a:xfrm>
            <a:off x="4442250" y="28506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95" name="Shape 3495"/>
          <p:cNvSpPr/>
          <p:nvPr/>
        </p:nvSpPr>
        <p:spPr>
          <a:xfrm>
            <a:off x="4137450" y="3155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96" name="Shape 3496"/>
          <p:cNvSpPr/>
          <p:nvPr/>
        </p:nvSpPr>
        <p:spPr>
          <a:xfrm>
            <a:off x="4747050" y="3155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97" name="Shape 3497"/>
          <p:cNvSpPr/>
          <p:nvPr/>
        </p:nvSpPr>
        <p:spPr>
          <a:xfrm>
            <a:off x="3985050" y="3536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98" name="Shape 3498"/>
          <p:cNvSpPr/>
          <p:nvPr/>
        </p:nvSpPr>
        <p:spPr>
          <a:xfrm>
            <a:off x="4289850" y="3536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99" name="Shape 3499"/>
          <p:cNvSpPr/>
          <p:nvPr/>
        </p:nvSpPr>
        <p:spPr>
          <a:xfrm>
            <a:off x="4594650" y="3536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500" name="Shape 3500"/>
          <p:cNvCxnSpPr>
            <a:endCxn id="3495" idx="7"/>
          </p:cNvCxnSpPr>
          <p:nvPr/>
        </p:nvCxnSpPr>
        <p:spPr>
          <a:xfrm flipH="1">
            <a:off x="4358947" y="3072258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01" name="Shape 3501"/>
          <p:cNvCxnSpPr>
            <a:endCxn id="3496" idx="1"/>
          </p:cNvCxnSpPr>
          <p:nvPr/>
        </p:nvCxnSpPr>
        <p:spPr>
          <a:xfrm>
            <a:off x="4663853" y="3072258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02" name="Shape 3502"/>
          <p:cNvCxnSpPr>
            <a:stCxn id="3495" idx="4"/>
            <a:endCxn id="3497" idx="7"/>
          </p:cNvCxnSpPr>
          <p:nvPr/>
        </p:nvCxnSpPr>
        <p:spPr>
          <a:xfrm flipH="1">
            <a:off x="4206600" y="3414955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03" name="Shape 3503"/>
          <p:cNvCxnSpPr>
            <a:endCxn id="3498" idx="1"/>
          </p:cNvCxnSpPr>
          <p:nvPr/>
        </p:nvCxnSpPr>
        <p:spPr>
          <a:xfrm>
            <a:off x="4267253" y="3414858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04" name="Shape 3504"/>
          <p:cNvCxnSpPr>
            <a:endCxn id="3499" idx="7"/>
          </p:cNvCxnSpPr>
          <p:nvPr/>
        </p:nvCxnSpPr>
        <p:spPr>
          <a:xfrm flipH="1">
            <a:off x="4816147" y="3414858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505" name="Shape 3505"/>
          <p:cNvSpPr/>
          <p:nvPr/>
        </p:nvSpPr>
        <p:spPr>
          <a:xfrm rot="1798501">
            <a:off x="3561494" y="3656734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06" name="Shape 3506"/>
          <p:cNvSpPr/>
          <p:nvPr/>
        </p:nvSpPr>
        <p:spPr>
          <a:xfrm rot="1798501">
            <a:off x="4089423" y="3961534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07" name="Shape 3507"/>
          <p:cNvSpPr/>
          <p:nvPr/>
        </p:nvSpPr>
        <p:spPr>
          <a:xfrm rot="1798501">
            <a:off x="3239011" y="39104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08" name="Shape 3508"/>
          <p:cNvSpPr/>
          <p:nvPr/>
        </p:nvSpPr>
        <p:spPr>
          <a:xfrm rot="1798501">
            <a:off x="3502976" y="40628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09" name="Shape 3509"/>
          <p:cNvSpPr/>
          <p:nvPr/>
        </p:nvSpPr>
        <p:spPr>
          <a:xfrm rot="1798501">
            <a:off x="3766940" y="42152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10" name="Shape 3510"/>
          <p:cNvSpPr/>
          <p:nvPr/>
        </p:nvSpPr>
        <p:spPr>
          <a:xfrm rot="1798501">
            <a:off x="4030905" y="43676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511" name="Shape 3511"/>
          <p:cNvCxnSpPr>
            <a:endCxn id="3505" idx="7"/>
          </p:cNvCxnSpPr>
          <p:nvPr/>
        </p:nvCxnSpPr>
        <p:spPr>
          <a:xfrm flipH="1">
            <a:off x="3816455" y="3708409"/>
            <a:ext cx="165600" cy="4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12" name="Shape 3512"/>
          <p:cNvCxnSpPr>
            <a:endCxn id="3506" idx="1"/>
          </p:cNvCxnSpPr>
          <p:nvPr/>
        </p:nvCxnSpPr>
        <p:spPr>
          <a:xfrm>
            <a:off x="4141098" y="3800368"/>
            <a:ext cx="44400" cy="16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13" name="Shape 3513"/>
          <p:cNvCxnSpPr>
            <a:stCxn id="3505" idx="4"/>
            <a:endCxn id="3507" idx="7"/>
          </p:cNvCxnSpPr>
          <p:nvPr/>
        </p:nvCxnSpPr>
        <p:spPr>
          <a:xfrm flipH="1">
            <a:off x="3494092" y="3898782"/>
            <a:ext cx="132300" cy="10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14" name="Shape 3514"/>
          <p:cNvCxnSpPr>
            <a:endCxn id="3508" idx="1"/>
          </p:cNvCxnSpPr>
          <p:nvPr/>
        </p:nvCxnSpPr>
        <p:spPr>
          <a:xfrm flipH="1">
            <a:off x="3599051" y="3898723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15" name="Shape 3515"/>
          <p:cNvCxnSpPr>
            <a:endCxn id="3509" idx="7"/>
          </p:cNvCxnSpPr>
          <p:nvPr/>
        </p:nvCxnSpPr>
        <p:spPr>
          <a:xfrm flipH="1">
            <a:off x="4021902" y="4203364"/>
            <a:ext cx="132300" cy="10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16" name="Shape 3516"/>
          <p:cNvCxnSpPr>
            <a:stCxn id="3506" idx="4"/>
            <a:endCxn id="3510" idx="1"/>
          </p:cNvCxnSpPr>
          <p:nvPr/>
        </p:nvCxnSpPr>
        <p:spPr>
          <a:xfrm flipH="1">
            <a:off x="4127021" y="4203582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517" name="Shape 3517"/>
          <p:cNvSpPr/>
          <p:nvPr/>
        </p:nvSpPr>
        <p:spPr>
          <a:xfrm rot="-3979">
            <a:off x="3726311" y="4677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18" name="Shape 3518"/>
          <p:cNvSpPr/>
          <p:nvPr/>
        </p:nvSpPr>
        <p:spPr>
          <a:xfrm rot="-3979">
            <a:off x="4335911" y="4677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19" name="Shape 3519"/>
          <p:cNvSpPr/>
          <p:nvPr/>
        </p:nvSpPr>
        <p:spPr>
          <a:xfrm rot="-3979">
            <a:off x="35739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20" name="Shape 3520"/>
          <p:cNvSpPr/>
          <p:nvPr/>
        </p:nvSpPr>
        <p:spPr>
          <a:xfrm rot="-3979">
            <a:off x="38787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21" name="Shape 3521"/>
          <p:cNvSpPr/>
          <p:nvPr/>
        </p:nvSpPr>
        <p:spPr>
          <a:xfrm rot="-3979">
            <a:off x="41835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22" name="Shape 3522"/>
          <p:cNvSpPr/>
          <p:nvPr/>
        </p:nvSpPr>
        <p:spPr>
          <a:xfrm rot="-3979">
            <a:off x="44883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523" name="Shape 3523"/>
          <p:cNvCxnSpPr>
            <a:endCxn id="3517" idx="7"/>
          </p:cNvCxnSpPr>
          <p:nvPr/>
        </p:nvCxnSpPr>
        <p:spPr>
          <a:xfrm flipH="1">
            <a:off x="3947446" y="4594604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24" name="Shape 3524"/>
          <p:cNvCxnSpPr>
            <a:endCxn id="3518" idx="1"/>
          </p:cNvCxnSpPr>
          <p:nvPr/>
        </p:nvCxnSpPr>
        <p:spPr>
          <a:xfrm>
            <a:off x="4252564" y="4594817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25" name="Shape 3525"/>
          <p:cNvCxnSpPr>
            <a:stCxn id="3517" idx="4"/>
            <a:endCxn id="3519" idx="7"/>
          </p:cNvCxnSpPr>
          <p:nvPr/>
        </p:nvCxnSpPr>
        <p:spPr>
          <a:xfrm flipH="1">
            <a:off x="3795161" y="4937152"/>
            <a:ext cx="609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26" name="Shape 3526"/>
          <p:cNvCxnSpPr>
            <a:endCxn id="3520" idx="1"/>
          </p:cNvCxnSpPr>
          <p:nvPr/>
        </p:nvCxnSpPr>
        <p:spPr>
          <a:xfrm>
            <a:off x="3855964" y="4937117"/>
            <a:ext cx="60600" cy="15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27" name="Shape 3527"/>
          <p:cNvCxnSpPr>
            <a:endCxn id="3521" idx="7"/>
          </p:cNvCxnSpPr>
          <p:nvPr/>
        </p:nvCxnSpPr>
        <p:spPr>
          <a:xfrm flipH="1">
            <a:off x="4404646" y="4937204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28" name="Shape 3528"/>
          <p:cNvCxnSpPr>
            <a:stCxn id="3518" idx="4"/>
            <a:endCxn id="3522" idx="1"/>
          </p:cNvCxnSpPr>
          <p:nvPr/>
        </p:nvCxnSpPr>
        <p:spPr>
          <a:xfrm>
            <a:off x="4465661" y="4937152"/>
            <a:ext cx="60600" cy="15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529" name="Shape 3529"/>
          <p:cNvSpPr/>
          <p:nvPr/>
        </p:nvSpPr>
        <p:spPr>
          <a:xfrm rot="1798501">
            <a:off x="3151681" y="5165600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30" name="Shape 3530"/>
          <p:cNvSpPr/>
          <p:nvPr/>
        </p:nvSpPr>
        <p:spPr>
          <a:xfrm rot="1798501">
            <a:off x="3679610" y="5470400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31" name="Shape 3531"/>
          <p:cNvSpPr/>
          <p:nvPr/>
        </p:nvSpPr>
        <p:spPr>
          <a:xfrm rot="1798501">
            <a:off x="2829199" y="54193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32" name="Shape 3532"/>
          <p:cNvSpPr/>
          <p:nvPr/>
        </p:nvSpPr>
        <p:spPr>
          <a:xfrm rot="1798501">
            <a:off x="3093163" y="55717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33" name="Shape 3533"/>
          <p:cNvSpPr/>
          <p:nvPr/>
        </p:nvSpPr>
        <p:spPr>
          <a:xfrm rot="1798501">
            <a:off x="3357128" y="57241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34" name="Shape 3534"/>
          <p:cNvSpPr/>
          <p:nvPr/>
        </p:nvSpPr>
        <p:spPr>
          <a:xfrm rot="1798501">
            <a:off x="3621092" y="58765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535" name="Shape 3535"/>
          <p:cNvCxnSpPr>
            <a:endCxn id="3529" idx="7"/>
          </p:cNvCxnSpPr>
          <p:nvPr/>
        </p:nvCxnSpPr>
        <p:spPr>
          <a:xfrm flipH="1">
            <a:off x="3406643" y="5217275"/>
            <a:ext cx="165600" cy="4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36" name="Shape 3536"/>
          <p:cNvCxnSpPr>
            <a:endCxn id="3530" idx="1"/>
          </p:cNvCxnSpPr>
          <p:nvPr/>
        </p:nvCxnSpPr>
        <p:spPr>
          <a:xfrm>
            <a:off x="3731285" y="5309234"/>
            <a:ext cx="44400" cy="16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37" name="Shape 3537"/>
          <p:cNvCxnSpPr>
            <a:stCxn id="3529" idx="4"/>
            <a:endCxn id="3531" idx="7"/>
          </p:cNvCxnSpPr>
          <p:nvPr/>
        </p:nvCxnSpPr>
        <p:spPr>
          <a:xfrm flipH="1">
            <a:off x="3084279" y="5407648"/>
            <a:ext cx="132300" cy="10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38" name="Shape 3538"/>
          <p:cNvCxnSpPr>
            <a:endCxn id="3532" idx="1"/>
          </p:cNvCxnSpPr>
          <p:nvPr/>
        </p:nvCxnSpPr>
        <p:spPr>
          <a:xfrm flipH="1">
            <a:off x="3189238" y="5407590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39" name="Shape 3539"/>
          <p:cNvCxnSpPr>
            <a:endCxn id="3533" idx="7"/>
          </p:cNvCxnSpPr>
          <p:nvPr/>
        </p:nvCxnSpPr>
        <p:spPr>
          <a:xfrm flipH="1">
            <a:off x="3612090" y="5712231"/>
            <a:ext cx="132300" cy="10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40" name="Shape 3540"/>
          <p:cNvCxnSpPr>
            <a:stCxn id="3530" idx="4"/>
            <a:endCxn id="3534" idx="1"/>
          </p:cNvCxnSpPr>
          <p:nvPr/>
        </p:nvCxnSpPr>
        <p:spPr>
          <a:xfrm flipH="1">
            <a:off x="3717208" y="5712448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541" name="Shape 3541"/>
          <p:cNvSpPr/>
          <p:nvPr/>
        </p:nvSpPr>
        <p:spPr>
          <a:xfrm rot="-5399597">
            <a:off x="4702637" y="3107196"/>
            <a:ext cx="867667" cy="1931289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542" name="Shape 3542"/>
          <p:cNvSpPr txBox="1"/>
          <p:nvPr/>
        </p:nvSpPr>
        <p:spPr>
          <a:xfrm>
            <a:off x="6143325" y="3236075"/>
            <a:ext cx="1778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How often would we ask about the </a:t>
            </a:r>
            <a:r>
              <a:rPr b="1" lang="en" sz="12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subtree rooted here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</a:p>
        </p:txBody>
      </p:sp>
      <p:sp>
        <p:nvSpPr>
          <p:cNvPr id="3543" name="Shape 3543"/>
          <p:cNvSpPr txBox="1"/>
          <p:nvPr/>
        </p:nvSpPr>
        <p:spPr>
          <a:xfrm>
            <a:off x="6143325" y="3921875"/>
            <a:ext cx="1778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Once for </a:t>
            </a:r>
            <a:r>
              <a:rPr b="1" lang="en" sz="12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vertex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once for </a:t>
            </a:r>
            <a:r>
              <a:rPr b="1" lang="en" sz="12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one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sp>
        <p:nvSpPr>
          <p:cNvPr id="3544" name="Shape 3544"/>
          <p:cNvSpPr/>
          <p:nvPr/>
        </p:nvSpPr>
        <p:spPr>
          <a:xfrm rot="-3599652">
            <a:off x="4805804" y="2877300"/>
            <a:ext cx="683567" cy="2011934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545" name="Shape 3545"/>
          <p:cNvSpPr/>
          <p:nvPr/>
        </p:nvSpPr>
        <p:spPr>
          <a:xfrm rot="-2699590">
            <a:off x="4626112" y="3412681"/>
            <a:ext cx="1207412" cy="1497543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546" name="Shape 3546"/>
          <p:cNvSpPr txBox="1"/>
          <p:nvPr/>
        </p:nvSpPr>
        <p:spPr>
          <a:xfrm>
            <a:off x="6143325" y="4515200"/>
            <a:ext cx="1778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But we also ask about </a:t>
            </a: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vertex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twice.</a:t>
            </a:r>
          </a:p>
        </p:txBody>
      </p:sp>
      <p:sp>
        <p:nvSpPr>
          <p:cNvPr id="3547" name="Shape 3547"/>
          <p:cNvSpPr/>
          <p:nvPr/>
        </p:nvSpPr>
        <p:spPr>
          <a:xfrm rot="-3599867">
            <a:off x="4991010" y="3454850"/>
            <a:ext cx="448464" cy="1937621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55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Shape 3552"/>
          <p:cNvSpPr txBox="1"/>
          <p:nvPr>
            <p:ph idx="4294967295" type="subTitle"/>
          </p:nvPr>
        </p:nvSpPr>
        <p:spPr>
          <a:xfrm>
            <a:off x="7620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maximal independent set in a tree.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What’s the point of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cache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</a:p>
        </p:txBody>
      </p:sp>
      <p:sp>
        <p:nvSpPr>
          <p:cNvPr id="3553" name="Shape 355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Maximal Independent Set</a:t>
            </a:r>
          </a:p>
        </p:txBody>
      </p:sp>
      <p:sp>
        <p:nvSpPr>
          <p:cNvPr id="3554" name="Shape 3554"/>
          <p:cNvSpPr/>
          <p:nvPr/>
        </p:nvSpPr>
        <p:spPr>
          <a:xfrm>
            <a:off x="4442250" y="28506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55" name="Shape 3555"/>
          <p:cNvSpPr/>
          <p:nvPr/>
        </p:nvSpPr>
        <p:spPr>
          <a:xfrm>
            <a:off x="4137450" y="3155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56" name="Shape 3556"/>
          <p:cNvSpPr/>
          <p:nvPr/>
        </p:nvSpPr>
        <p:spPr>
          <a:xfrm>
            <a:off x="4747050" y="3155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57" name="Shape 3557"/>
          <p:cNvSpPr/>
          <p:nvPr/>
        </p:nvSpPr>
        <p:spPr>
          <a:xfrm>
            <a:off x="3985050" y="3536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58" name="Shape 3558"/>
          <p:cNvSpPr/>
          <p:nvPr/>
        </p:nvSpPr>
        <p:spPr>
          <a:xfrm>
            <a:off x="4289850" y="3536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59" name="Shape 3559"/>
          <p:cNvSpPr/>
          <p:nvPr/>
        </p:nvSpPr>
        <p:spPr>
          <a:xfrm>
            <a:off x="4594650" y="3536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560" name="Shape 3560"/>
          <p:cNvCxnSpPr>
            <a:endCxn id="3555" idx="7"/>
          </p:cNvCxnSpPr>
          <p:nvPr/>
        </p:nvCxnSpPr>
        <p:spPr>
          <a:xfrm flipH="1">
            <a:off x="4358947" y="3072258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61" name="Shape 3561"/>
          <p:cNvCxnSpPr>
            <a:endCxn id="3556" idx="1"/>
          </p:cNvCxnSpPr>
          <p:nvPr/>
        </p:nvCxnSpPr>
        <p:spPr>
          <a:xfrm>
            <a:off x="4663853" y="3072258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62" name="Shape 3562"/>
          <p:cNvCxnSpPr>
            <a:stCxn id="3555" idx="4"/>
            <a:endCxn id="3557" idx="7"/>
          </p:cNvCxnSpPr>
          <p:nvPr/>
        </p:nvCxnSpPr>
        <p:spPr>
          <a:xfrm flipH="1">
            <a:off x="4206600" y="3414955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63" name="Shape 3563"/>
          <p:cNvCxnSpPr>
            <a:endCxn id="3558" idx="1"/>
          </p:cNvCxnSpPr>
          <p:nvPr/>
        </p:nvCxnSpPr>
        <p:spPr>
          <a:xfrm>
            <a:off x="4267253" y="3414858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64" name="Shape 3564"/>
          <p:cNvCxnSpPr>
            <a:endCxn id="3559" idx="7"/>
          </p:cNvCxnSpPr>
          <p:nvPr/>
        </p:nvCxnSpPr>
        <p:spPr>
          <a:xfrm flipH="1">
            <a:off x="4816147" y="3414858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565" name="Shape 3565"/>
          <p:cNvSpPr/>
          <p:nvPr/>
        </p:nvSpPr>
        <p:spPr>
          <a:xfrm rot="1798501">
            <a:off x="3561494" y="3656734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66" name="Shape 3566"/>
          <p:cNvSpPr/>
          <p:nvPr/>
        </p:nvSpPr>
        <p:spPr>
          <a:xfrm rot="1798501">
            <a:off x="4089423" y="3961534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67" name="Shape 3567"/>
          <p:cNvSpPr/>
          <p:nvPr/>
        </p:nvSpPr>
        <p:spPr>
          <a:xfrm rot="1798501">
            <a:off x="3239011" y="39104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68" name="Shape 3568"/>
          <p:cNvSpPr/>
          <p:nvPr/>
        </p:nvSpPr>
        <p:spPr>
          <a:xfrm rot="1798501">
            <a:off x="3502976" y="40628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69" name="Shape 3569"/>
          <p:cNvSpPr/>
          <p:nvPr/>
        </p:nvSpPr>
        <p:spPr>
          <a:xfrm rot="1798501">
            <a:off x="3766940" y="42152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70" name="Shape 3570"/>
          <p:cNvSpPr/>
          <p:nvPr/>
        </p:nvSpPr>
        <p:spPr>
          <a:xfrm rot="1798501">
            <a:off x="4030905" y="43676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571" name="Shape 3571"/>
          <p:cNvCxnSpPr>
            <a:endCxn id="3565" idx="7"/>
          </p:cNvCxnSpPr>
          <p:nvPr/>
        </p:nvCxnSpPr>
        <p:spPr>
          <a:xfrm flipH="1">
            <a:off x="3816455" y="3708409"/>
            <a:ext cx="165600" cy="4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72" name="Shape 3572"/>
          <p:cNvCxnSpPr>
            <a:endCxn id="3566" idx="1"/>
          </p:cNvCxnSpPr>
          <p:nvPr/>
        </p:nvCxnSpPr>
        <p:spPr>
          <a:xfrm>
            <a:off x="4141098" y="3800368"/>
            <a:ext cx="44400" cy="16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73" name="Shape 3573"/>
          <p:cNvCxnSpPr>
            <a:stCxn id="3565" idx="4"/>
            <a:endCxn id="3567" idx="7"/>
          </p:cNvCxnSpPr>
          <p:nvPr/>
        </p:nvCxnSpPr>
        <p:spPr>
          <a:xfrm flipH="1">
            <a:off x="3494092" y="3898782"/>
            <a:ext cx="132300" cy="10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74" name="Shape 3574"/>
          <p:cNvCxnSpPr>
            <a:endCxn id="3568" idx="1"/>
          </p:cNvCxnSpPr>
          <p:nvPr/>
        </p:nvCxnSpPr>
        <p:spPr>
          <a:xfrm flipH="1">
            <a:off x="3599051" y="3898723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75" name="Shape 3575"/>
          <p:cNvCxnSpPr>
            <a:endCxn id="3569" idx="7"/>
          </p:cNvCxnSpPr>
          <p:nvPr/>
        </p:nvCxnSpPr>
        <p:spPr>
          <a:xfrm flipH="1">
            <a:off x="4021902" y="4203364"/>
            <a:ext cx="132300" cy="10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76" name="Shape 3576"/>
          <p:cNvCxnSpPr>
            <a:stCxn id="3566" idx="4"/>
            <a:endCxn id="3570" idx="1"/>
          </p:cNvCxnSpPr>
          <p:nvPr/>
        </p:nvCxnSpPr>
        <p:spPr>
          <a:xfrm flipH="1">
            <a:off x="4127021" y="4203582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577" name="Shape 3577"/>
          <p:cNvSpPr/>
          <p:nvPr/>
        </p:nvSpPr>
        <p:spPr>
          <a:xfrm rot="-3979">
            <a:off x="3726311" y="4677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78" name="Shape 3578"/>
          <p:cNvSpPr/>
          <p:nvPr/>
        </p:nvSpPr>
        <p:spPr>
          <a:xfrm rot="-3979">
            <a:off x="4335911" y="4677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79" name="Shape 3579"/>
          <p:cNvSpPr/>
          <p:nvPr/>
        </p:nvSpPr>
        <p:spPr>
          <a:xfrm rot="-3979">
            <a:off x="35739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80" name="Shape 3580"/>
          <p:cNvSpPr/>
          <p:nvPr/>
        </p:nvSpPr>
        <p:spPr>
          <a:xfrm rot="-3979">
            <a:off x="38787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81" name="Shape 3581"/>
          <p:cNvSpPr/>
          <p:nvPr/>
        </p:nvSpPr>
        <p:spPr>
          <a:xfrm rot="-3979">
            <a:off x="41835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82" name="Shape 3582"/>
          <p:cNvSpPr/>
          <p:nvPr/>
        </p:nvSpPr>
        <p:spPr>
          <a:xfrm rot="-3979">
            <a:off x="44883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583" name="Shape 3583"/>
          <p:cNvCxnSpPr>
            <a:endCxn id="3577" idx="7"/>
          </p:cNvCxnSpPr>
          <p:nvPr/>
        </p:nvCxnSpPr>
        <p:spPr>
          <a:xfrm flipH="1">
            <a:off x="3947446" y="4594604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84" name="Shape 3584"/>
          <p:cNvCxnSpPr>
            <a:endCxn id="3578" idx="1"/>
          </p:cNvCxnSpPr>
          <p:nvPr/>
        </p:nvCxnSpPr>
        <p:spPr>
          <a:xfrm>
            <a:off x="4252564" y="4594817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85" name="Shape 3585"/>
          <p:cNvCxnSpPr>
            <a:stCxn id="3577" idx="4"/>
            <a:endCxn id="3579" idx="7"/>
          </p:cNvCxnSpPr>
          <p:nvPr/>
        </p:nvCxnSpPr>
        <p:spPr>
          <a:xfrm flipH="1">
            <a:off x="3795161" y="4937152"/>
            <a:ext cx="609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86" name="Shape 3586"/>
          <p:cNvCxnSpPr>
            <a:endCxn id="3580" idx="1"/>
          </p:cNvCxnSpPr>
          <p:nvPr/>
        </p:nvCxnSpPr>
        <p:spPr>
          <a:xfrm>
            <a:off x="3855964" y="4937117"/>
            <a:ext cx="60600" cy="15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87" name="Shape 3587"/>
          <p:cNvCxnSpPr>
            <a:endCxn id="3581" idx="7"/>
          </p:cNvCxnSpPr>
          <p:nvPr/>
        </p:nvCxnSpPr>
        <p:spPr>
          <a:xfrm flipH="1">
            <a:off x="4404646" y="4937204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88" name="Shape 3588"/>
          <p:cNvCxnSpPr>
            <a:stCxn id="3578" idx="4"/>
            <a:endCxn id="3582" idx="1"/>
          </p:cNvCxnSpPr>
          <p:nvPr/>
        </p:nvCxnSpPr>
        <p:spPr>
          <a:xfrm>
            <a:off x="4465661" y="4937152"/>
            <a:ext cx="60600" cy="15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589" name="Shape 3589"/>
          <p:cNvSpPr/>
          <p:nvPr/>
        </p:nvSpPr>
        <p:spPr>
          <a:xfrm rot="1798501">
            <a:off x="3151681" y="5165600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90" name="Shape 3590"/>
          <p:cNvSpPr/>
          <p:nvPr/>
        </p:nvSpPr>
        <p:spPr>
          <a:xfrm rot="1798501">
            <a:off x="3679610" y="5470400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91" name="Shape 3591"/>
          <p:cNvSpPr/>
          <p:nvPr/>
        </p:nvSpPr>
        <p:spPr>
          <a:xfrm rot="1798501">
            <a:off x="2829199" y="54193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92" name="Shape 3592"/>
          <p:cNvSpPr/>
          <p:nvPr/>
        </p:nvSpPr>
        <p:spPr>
          <a:xfrm rot="1798501">
            <a:off x="3093163" y="55717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93" name="Shape 3593"/>
          <p:cNvSpPr/>
          <p:nvPr/>
        </p:nvSpPr>
        <p:spPr>
          <a:xfrm rot="1798501">
            <a:off x="3357128" y="57241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94" name="Shape 3594"/>
          <p:cNvSpPr/>
          <p:nvPr/>
        </p:nvSpPr>
        <p:spPr>
          <a:xfrm rot="1798501">
            <a:off x="3621092" y="58765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595" name="Shape 3595"/>
          <p:cNvCxnSpPr>
            <a:endCxn id="3589" idx="7"/>
          </p:cNvCxnSpPr>
          <p:nvPr/>
        </p:nvCxnSpPr>
        <p:spPr>
          <a:xfrm flipH="1">
            <a:off x="3406643" y="5217275"/>
            <a:ext cx="165600" cy="4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96" name="Shape 3596"/>
          <p:cNvCxnSpPr>
            <a:endCxn id="3590" idx="1"/>
          </p:cNvCxnSpPr>
          <p:nvPr/>
        </p:nvCxnSpPr>
        <p:spPr>
          <a:xfrm>
            <a:off x="3731285" y="5309234"/>
            <a:ext cx="44400" cy="16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97" name="Shape 3597"/>
          <p:cNvCxnSpPr>
            <a:stCxn id="3589" idx="4"/>
            <a:endCxn id="3591" idx="7"/>
          </p:cNvCxnSpPr>
          <p:nvPr/>
        </p:nvCxnSpPr>
        <p:spPr>
          <a:xfrm flipH="1">
            <a:off x="3084279" y="5407648"/>
            <a:ext cx="132300" cy="10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98" name="Shape 3598"/>
          <p:cNvCxnSpPr>
            <a:endCxn id="3592" idx="1"/>
          </p:cNvCxnSpPr>
          <p:nvPr/>
        </p:nvCxnSpPr>
        <p:spPr>
          <a:xfrm flipH="1">
            <a:off x="3189238" y="5407590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99" name="Shape 3599"/>
          <p:cNvCxnSpPr>
            <a:endCxn id="3593" idx="7"/>
          </p:cNvCxnSpPr>
          <p:nvPr/>
        </p:nvCxnSpPr>
        <p:spPr>
          <a:xfrm flipH="1">
            <a:off x="3612090" y="5712231"/>
            <a:ext cx="132300" cy="10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00" name="Shape 3600"/>
          <p:cNvCxnSpPr>
            <a:stCxn id="3590" idx="4"/>
            <a:endCxn id="3594" idx="1"/>
          </p:cNvCxnSpPr>
          <p:nvPr/>
        </p:nvCxnSpPr>
        <p:spPr>
          <a:xfrm flipH="1">
            <a:off x="3717208" y="5712448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601" name="Shape 3601"/>
          <p:cNvSpPr/>
          <p:nvPr/>
        </p:nvSpPr>
        <p:spPr>
          <a:xfrm rot="-5399597">
            <a:off x="4702637" y="3107196"/>
            <a:ext cx="867667" cy="1931289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602" name="Shape 3602"/>
          <p:cNvSpPr txBox="1"/>
          <p:nvPr/>
        </p:nvSpPr>
        <p:spPr>
          <a:xfrm>
            <a:off x="6143325" y="3236075"/>
            <a:ext cx="1778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How often would we ask about the </a:t>
            </a:r>
            <a:r>
              <a:rPr b="1" lang="en" sz="12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subtree rooted here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</a:p>
        </p:txBody>
      </p:sp>
      <p:sp>
        <p:nvSpPr>
          <p:cNvPr id="3603" name="Shape 3603"/>
          <p:cNvSpPr txBox="1"/>
          <p:nvPr/>
        </p:nvSpPr>
        <p:spPr>
          <a:xfrm>
            <a:off x="6143325" y="3921875"/>
            <a:ext cx="1778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Once for </a:t>
            </a:r>
            <a:r>
              <a:rPr b="1" lang="en" sz="12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vertex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once for </a:t>
            </a:r>
            <a:r>
              <a:rPr b="1" lang="en" sz="12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one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sp>
        <p:nvSpPr>
          <p:cNvPr id="3604" name="Shape 3604"/>
          <p:cNvSpPr/>
          <p:nvPr/>
        </p:nvSpPr>
        <p:spPr>
          <a:xfrm rot="-3599652">
            <a:off x="4805804" y="2877300"/>
            <a:ext cx="683567" cy="2011934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605" name="Shape 3605"/>
          <p:cNvSpPr/>
          <p:nvPr/>
        </p:nvSpPr>
        <p:spPr>
          <a:xfrm rot="-2699590">
            <a:off x="4626112" y="3412681"/>
            <a:ext cx="1207412" cy="1497543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606" name="Shape 3606"/>
          <p:cNvSpPr txBox="1"/>
          <p:nvPr/>
        </p:nvSpPr>
        <p:spPr>
          <a:xfrm>
            <a:off x="6143325" y="4515200"/>
            <a:ext cx="1778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But we also ask about </a:t>
            </a: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vertex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twice.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Here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b="1" lang="en" sz="12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here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sp>
        <p:nvSpPr>
          <p:cNvPr id="3607" name="Shape 3607"/>
          <p:cNvSpPr/>
          <p:nvPr/>
        </p:nvSpPr>
        <p:spPr>
          <a:xfrm rot="-3599867">
            <a:off x="4991010" y="3454850"/>
            <a:ext cx="448464" cy="1937621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608" name="Shape 3608"/>
          <p:cNvSpPr/>
          <p:nvPr/>
        </p:nvSpPr>
        <p:spPr>
          <a:xfrm flipH="1" rot="-3599630">
            <a:off x="5110407" y="3161745"/>
            <a:ext cx="142616" cy="2416994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2196F3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609" name="Shape 3609"/>
          <p:cNvSpPr/>
          <p:nvPr/>
        </p:nvSpPr>
        <p:spPr>
          <a:xfrm flipH="1" rot="-3599742">
            <a:off x="4970530" y="2923531"/>
            <a:ext cx="574569" cy="2475821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2196F3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613" name="Shape 3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" name="Shape 3614"/>
          <p:cNvSpPr txBox="1"/>
          <p:nvPr>
            <p:ph idx="4294967295" type="subTitle"/>
          </p:nvPr>
        </p:nvSpPr>
        <p:spPr>
          <a:xfrm>
            <a:off x="7620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maximal independent set in a tree.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What’s the point of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cache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</a:p>
        </p:txBody>
      </p:sp>
      <p:sp>
        <p:nvSpPr>
          <p:cNvPr id="3615" name="Shape 361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Maximal Independent Set</a:t>
            </a:r>
          </a:p>
        </p:txBody>
      </p:sp>
      <p:sp>
        <p:nvSpPr>
          <p:cNvPr id="3616" name="Shape 3616"/>
          <p:cNvSpPr/>
          <p:nvPr/>
        </p:nvSpPr>
        <p:spPr>
          <a:xfrm>
            <a:off x="4442250" y="28506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17" name="Shape 3617"/>
          <p:cNvSpPr/>
          <p:nvPr/>
        </p:nvSpPr>
        <p:spPr>
          <a:xfrm>
            <a:off x="4137450" y="3155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18" name="Shape 3618"/>
          <p:cNvSpPr/>
          <p:nvPr/>
        </p:nvSpPr>
        <p:spPr>
          <a:xfrm>
            <a:off x="4747050" y="3155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19" name="Shape 3619"/>
          <p:cNvSpPr/>
          <p:nvPr/>
        </p:nvSpPr>
        <p:spPr>
          <a:xfrm>
            <a:off x="3985050" y="3536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20" name="Shape 3620"/>
          <p:cNvSpPr/>
          <p:nvPr/>
        </p:nvSpPr>
        <p:spPr>
          <a:xfrm>
            <a:off x="4289850" y="3536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21" name="Shape 3621"/>
          <p:cNvSpPr/>
          <p:nvPr/>
        </p:nvSpPr>
        <p:spPr>
          <a:xfrm>
            <a:off x="4594650" y="3536455"/>
            <a:ext cx="259500" cy="259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622" name="Shape 3622"/>
          <p:cNvCxnSpPr>
            <a:endCxn id="3617" idx="7"/>
          </p:cNvCxnSpPr>
          <p:nvPr/>
        </p:nvCxnSpPr>
        <p:spPr>
          <a:xfrm flipH="1">
            <a:off x="4358947" y="3072258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23" name="Shape 3623"/>
          <p:cNvCxnSpPr>
            <a:endCxn id="3618" idx="1"/>
          </p:cNvCxnSpPr>
          <p:nvPr/>
        </p:nvCxnSpPr>
        <p:spPr>
          <a:xfrm>
            <a:off x="4663853" y="3072258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24" name="Shape 3624"/>
          <p:cNvCxnSpPr>
            <a:stCxn id="3617" idx="4"/>
            <a:endCxn id="3619" idx="7"/>
          </p:cNvCxnSpPr>
          <p:nvPr/>
        </p:nvCxnSpPr>
        <p:spPr>
          <a:xfrm flipH="1">
            <a:off x="4206600" y="3414955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25" name="Shape 3625"/>
          <p:cNvCxnSpPr>
            <a:endCxn id="3620" idx="1"/>
          </p:cNvCxnSpPr>
          <p:nvPr/>
        </p:nvCxnSpPr>
        <p:spPr>
          <a:xfrm>
            <a:off x="4267253" y="3414858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26" name="Shape 3626"/>
          <p:cNvCxnSpPr>
            <a:endCxn id="3621" idx="7"/>
          </p:cNvCxnSpPr>
          <p:nvPr/>
        </p:nvCxnSpPr>
        <p:spPr>
          <a:xfrm flipH="1">
            <a:off x="4816147" y="3414858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627" name="Shape 3627"/>
          <p:cNvSpPr/>
          <p:nvPr/>
        </p:nvSpPr>
        <p:spPr>
          <a:xfrm rot="1798501">
            <a:off x="3561494" y="3656734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28" name="Shape 3628"/>
          <p:cNvSpPr/>
          <p:nvPr/>
        </p:nvSpPr>
        <p:spPr>
          <a:xfrm rot="1798501">
            <a:off x="4089423" y="3961534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29" name="Shape 3629"/>
          <p:cNvSpPr/>
          <p:nvPr/>
        </p:nvSpPr>
        <p:spPr>
          <a:xfrm rot="1798501">
            <a:off x="3239011" y="39104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30" name="Shape 3630"/>
          <p:cNvSpPr/>
          <p:nvPr/>
        </p:nvSpPr>
        <p:spPr>
          <a:xfrm rot="1798501">
            <a:off x="3502976" y="40628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31" name="Shape 3631"/>
          <p:cNvSpPr/>
          <p:nvPr/>
        </p:nvSpPr>
        <p:spPr>
          <a:xfrm rot="1798501">
            <a:off x="3766940" y="42152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32" name="Shape 3632"/>
          <p:cNvSpPr/>
          <p:nvPr/>
        </p:nvSpPr>
        <p:spPr>
          <a:xfrm rot="1798501">
            <a:off x="4030905" y="4367689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633" name="Shape 3633"/>
          <p:cNvCxnSpPr>
            <a:endCxn id="3627" idx="7"/>
          </p:cNvCxnSpPr>
          <p:nvPr/>
        </p:nvCxnSpPr>
        <p:spPr>
          <a:xfrm flipH="1">
            <a:off x="3816455" y="3708409"/>
            <a:ext cx="165600" cy="4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34" name="Shape 3634"/>
          <p:cNvCxnSpPr>
            <a:endCxn id="3628" idx="1"/>
          </p:cNvCxnSpPr>
          <p:nvPr/>
        </p:nvCxnSpPr>
        <p:spPr>
          <a:xfrm>
            <a:off x="4141098" y="3800368"/>
            <a:ext cx="44400" cy="16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35" name="Shape 3635"/>
          <p:cNvCxnSpPr>
            <a:stCxn id="3627" idx="4"/>
            <a:endCxn id="3629" idx="7"/>
          </p:cNvCxnSpPr>
          <p:nvPr/>
        </p:nvCxnSpPr>
        <p:spPr>
          <a:xfrm flipH="1">
            <a:off x="3494092" y="3898782"/>
            <a:ext cx="132300" cy="10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36" name="Shape 3636"/>
          <p:cNvCxnSpPr>
            <a:endCxn id="3630" idx="1"/>
          </p:cNvCxnSpPr>
          <p:nvPr/>
        </p:nvCxnSpPr>
        <p:spPr>
          <a:xfrm flipH="1">
            <a:off x="3599051" y="3898723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37" name="Shape 3637"/>
          <p:cNvCxnSpPr>
            <a:endCxn id="3631" idx="7"/>
          </p:cNvCxnSpPr>
          <p:nvPr/>
        </p:nvCxnSpPr>
        <p:spPr>
          <a:xfrm flipH="1">
            <a:off x="4021902" y="4203364"/>
            <a:ext cx="132300" cy="10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38" name="Shape 3638"/>
          <p:cNvCxnSpPr>
            <a:stCxn id="3628" idx="4"/>
            <a:endCxn id="3632" idx="1"/>
          </p:cNvCxnSpPr>
          <p:nvPr/>
        </p:nvCxnSpPr>
        <p:spPr>
          <a:xfrm flipH="1">
            <a:off x="4127021" y="4203582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639" name="Shape 3639"/>
          <p:cNvSpPr/>
          <p:nvPr/>
        </p:nvSpPr>
        <p:spPr>
          <a:xfrm rot="-3979">
            <a:off x="3726311" y="4677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40" name="Shape 3640"/>
          <p:cNvSpPr/>
          <p:nvPr/>
        </p:nvSpPr>
        <p:spPr>
          <a:xfrm rot="-3979">
            <a:off x="4335911" y="4677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41" name="Shape 3641"/>
          <p:cNvSpPr/>
          <p:nvPr/>
        </p:nvSpPr>
        <p:spPr>
          <a:xfrm rot="-3979">
            <a:off x="35739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42" name="Shape 3642"/>
          <p:cNvSpPr/>
          <p:nvPr/>
        </p:nvSpPr>
        <p:spPr>
          <a:xfrm rot="-3979">
            <a:off x="38787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43" name="Shape 3643"/>
          <p:cNvSpPr/>
          <p:nvPr/>
        </p:nvSpPr>
        <p:spPr>
          <a:xfrm rot="-3979">
            <a:off x="41835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44" name="Shape 3644"/>
          <p:cNvSpPr/>
          <p:nvPr/>
        </p:nvSpPr>
        <p:spPr>
          <a:xfrm rot="-3979">
            <a:off x="4488311" y="5058951"/>
            <a:ext cx="259200" cy="25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645" name="Shape 3645"/>
          <p:cNvCxnSpPr>
            <a:endCxn id="3639" idx="7"/>
          </p:cNvCxnSpPr>
          <p:nvPr/>
        </p:nvCxnSpPr>
        <p:spPr>
          <a:xfrm flipH="1">
            <a:off x="3947446" y="4594604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46" name="Shape 3646"/>
          <p:cNvCxnSpPr>
            <a:endCxn id="3640" idx="1"/>
          </p:cNvCxnSpPr>
          <p:nvPr/>
        </p:nvCxnSpPr>
        <p:spPr>
          <a:xfrm>
            <a:off x="4252564" y="4594817"/>
            <a:ext cx="121200" cy="1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47" name="Shape 3647"/>
          <p:cNvCxnSpPr>
            <a:stCxn id="3639" idx="4"/>
            <a:endCxn id="3641" idx="7"/>
          </p:cNvCxnSpPr>
          <p:nvPr/>
        </p:nvCxnSpPr>
        <p:spPr>
          <a:xfrm flipH="1">
            <a:off x="3795161" y="4937152"/>
            <a:ext cx="609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48" name="Shape 3648"/>
          <p:cNvCxnSpPr>
            <a:endCxn id="3642" idx="1"/>
          </p:cNvCxnSpPr>
          <p:nvPr/>
        </p:nvCxnSpPr>
        <p:spPr>
          <a:xfrm>
            <a:off x="3855964" y="4937117"/>
            <a:ext cx="60600" cy="15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49" name="Shape 3649"/>
          <p:cNvCxnSpPr>
            <a:endCxn id="3643" idx="7"/>
          </p:cNvCxnSpPr>
          <p:nvPr/>
        </p:nvCxnSpPr>
        <p:spPr>
          <a:xfrm flipH="1">
            <a:off x="4404646" y="4937204"/>
            <a:ext cx="60600" cy="1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50" name="Shape 3650"/>
          <p:cNvCxnSpPr>
            <a:stCxn id="3640" idx="4"/>
            <a:endCxn id="3644" idx="1"/>
          </p:cNvCxnSpPr>
          <p:nvPr/>
        </p:nvCxnSpPr>
        <p:spPr>
          <a:xfrm>
            <a:off x="4465661" y="4937152"/>
            <a:ext cx="60600" cy="159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651" name="Shape 3651"/>
          <p:cNvSpPr/>
          <p:nvPr/>
        </p:nvSpPr>
        <p:spPr>
          <a:xfrm rot="1798501">
            <a:off x="3151681" y="5165600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52" name="Shape 3652"/>
          <p:cNvSpPr/>
          <p:nvPr/>
        </p:nvSpPr>
        <p:spPr>
          <a:xfrm rot="1798501">
            <a:off x="3679610" y="5470400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53" name="Shape 3653"/>
          <p:cNvSpPr/>
          <p:nvPr/>
        </p:nvSpPr>
        <p:spPr>
          <a:xfrm rot="1798501">
            <a:off x="2829199" y="54193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54" name="Shape 3654"/>
          <p:cNvSpPr/>
          <p:nvPr/>
        </p:nvSpPr>
        <p:spPr>
          <a:xfrm rot="1798501">
            <a:off x="3093163" y="55717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55" name="Shape 3655"/>
          <p:cNvSpPr/>
          <p:nvPr/>
        </p:nvSpPr>
        <p:spPr>
          <a:xfrm rot="1798501">
            <a:off x="3357128" y="57241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56" name="Shape 3656"/>
          <p:cNvSpPr/>
          <p:nvPr/>
        </p:nvSpPr>
        <p:spPr>
          <a:xfrm rot="1798501">
            <a:off x="3621092" y="5876556"/>
            <a:ext cx="259395" cy="259395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657" name="Shape 3657"/>
          <p:cNvCxnSpPr>
            <a:endCxn id="3651" idx="7"/>
          </p:cNvCxnSpPr>
          <p:nvPr/>
        </p:nvCxnSpPr>
        <p:spPr>
          <a:xfrm flipH="1">
            <a:off x="3406643" y="5217275"/>
            <a:ext cx="165600" cy="4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58" name="Shape 3658"/>
          <p:cNvCxnSpPr>
            <a:endCxn id="3652" idx="1"/>
          </p:cNvCxnSpPr>
          <p:nvPr/>
        </p:nvCxnSpPr>
        <p:spPr>
          <a:xfrm>
            <a:off x="3731285" y="5309234"/>
            <a:ext cx="44400" cy="16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59" name="Shape 3659"/>
          <p:cNvCxnSpPr>
            <a:stCxn id="3651" idx="4"/>
            <a:endCxn id="3653" idx="7"/>
          </p:cNvCxnSpPr>
          <p:nvPr/>
        </p:nvCxnSpPr>
        <p:spPr>
          <a:xfrm flipH="1">
            <a:off x="3084279" y="5407648"/>
            <a:ext cx="132300" cy="10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60" name="Shape 3660"/>
          <p:cNvCxnSpPr>
            <a:endCxn id="3654" idx="1"/>
          </p:cNvCxnSpPr>
          <p:nvPr/>
        </p:nvCxnSpPr>
        <p:spPr>
          <a:xfrm flipH="1">
            <a:off x="3189238" y="5407590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61" name="Shape 3661"/>
          <p:cNvCxnSpPr>
            <a:endCxn id="3655" idx="7"/>
          </p:cNvCxnSpPr>
          <p:nvPr/>
        </p:nvCxnSpPr>
        <p:spPr>
          <a:xfrm flipH="1">
            <a:off x="3612090" y="5712231"/>
            <a:ext cx="132300" cy="10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62" name="Shape 3662"/>
          <p:cNvCxnSpPr>
            <a:stCxn id="3652" idx="4"/>
            <a:endCxn id="3656" idx="1"/>
          </p:cNvCxnSpPr>
          <p:nvPr/>
        </p:nvCxnSpPr>
        <p:spPr>
          <a:xfrm flipH="1">
            <a:off x="3717208" y="5712448"/>
            <a:ext cx="2730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663" name="Shape 3663"/>
          <p:cNvSpPr/>
          <p:nvPr/>
        </p:nvSpPr>
        <p:spPr>
          <a:xfrm rot="-5399597">
            <a:off x="4702637" y="3107196"/>
            <a:ext cx="867667" cy="1931289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664" name="Shape 3664"/>
          <p:cNvSpPr txBox="1"/>
          <p:nvPr/>
        </p:nvSpPr>
        <p:spPr>
          <a:xfrm>
            <a:off x="6143325" y="3236075"/>
            <a:ext cx="1778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How often would we ask about the </a:t>
            </a:r>
            <a:r>
              <a:rPr b="1" lang="en" sz="12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subtree rooted here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</a:p>
        </p:txBody>
      </p:sp>
      <p:sp>
        <p:nvSpPr>
          <p:cNvPr id="3665" name="Shape 3665"/>
          <p:cNvSpPr txBox="1"/>
          <p:nvPr/>
        </p:nvSpPr>
        <p:spPr>
          <a:xfrm>
            <a:off x="6143325" y="3921875"/>
            <a:ext cx="1778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Once for </a:t>
            </a:r>
            <a:r>
              <a:rPr b="1" lang="en" sz="12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vertex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once for </a:t>
            </a:r>
            <a:r>
              <a:rPr b="1" lang="en" sz="12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one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sp>
        <p:nvSpPr>
          <p:cNvPr id="3666" name="Shape 3666"/>
          <p:cNvSpPr/>
          <p:nvPr/>
        </p:nvSpPr>
        <p:spPr>
          <a:xfrm rot="-3599652">
            <a:off x="4805804" y="2877300"/>
            <a:ext cx="683567" cy="2011934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667" name="Shape 3667"/>
          <p:cNvSpPr/>
          <p:nvPr/>
        </p:nvSpPr>
        <p:spPr>
          <a:xfrm rot="-2699590">
            <a:off x="4626112" y="3412681"/>
            <a:ext cx="1207412" cy="1497543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668" name="Shape 3668"/>
          <p:cNvSpPr txBox="1"/>
          <p:nvPr/>
        </p:nvSpPr>
        <p:spPr>
          <a:xfrm>
            <a:off x="6143325" y="4515200"/>
            <a:ext cx="1778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But we also ask about </a:t>
            </a: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vertex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twice.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Here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b="1" lang="en" sz="12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here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sp>
        <p:nvSpPr>
          <p:cNvPr id="3669" name="Shape 3669"/>
          <p:cNvSpPr/>
          <p:nvPr/>
        </p:nvSpPr>
        <p:spPr>
          <a:xfrm rot="-3599867">
            <a:off x="4991010" y="3454850"/>
            <a:ext cx="448464" cy="1937621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670" name="Shape 3670"/>
          <p:cNvSpPr/>
          <p:nvPr/>
        </p:nvSpPr>
        <p:spPr>
          <a:xfrm flipH="1" rot="-3599630">
            <a:off x="5110407" y="3161745"/>
            <a:ext cx="142616" cy="2416994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2196F3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671" name="Shape 3671"/>
          <p:cNvSpPr/>
          <p:nvPr/>
        </p:nvSpPr>
        <p:spPr>
          <a:xfrm flipH="1" rot="-3599742">
            <a:off x="4970530" y="2923531"/>
            <a:ext cx="574569" cy="2475821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2196F3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672" name="Shape 3672"/>
          <p:cNvSpPr txBox="1"/>
          <p:nvPr/>
        </p:nvSpPr>
        <p:spPr>
          <a:xfrm>
            <a:off x="6143325" y="5184250"/>
            <a:ext cx="21645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This would quickly blow up without DP to take advantage of overlapping subproblems!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676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Shape 3677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Maximal Independent Set</a:t>
            </a:r>
          </a:p>
        </p:txBody>
      </p:sp>
      <p:sp>
        <p:nvSpPr>
          <p:cNvPr id="3678" name="Shape 367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maximal independent set in a tree.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Steps of dynamic programming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(4) If necessary, track additional information so that the algorithm from (3)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can solve a related problem.</a:t>
            </a:r>
          </a:p>
        </p:txBody>
      </p:sp>
      <p:pic>
        <p:nvPicPr>
          <p:cNvPr id="3679" name="Shape 3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550" y="2316871"/>
            <a:ext cx="438750" cy="4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0" name="Shape 36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150" y="2698082"/>
            <a:ext cx="438750" cy="4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1" name="Shape 3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750" y="3079082"/>
            <a:ext cx="438750" cy="4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136" name="Shape 136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LCS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Steps of dynamic programming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(4) If necessary, track additional information so that the algorithm from (3)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can solve a related problem.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685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Shape 3686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Conclusion</a:t>
            </a:r>
          </a:p>
        </p:txBody>
      </p:sp>
      <p:sp>
        <p:nvSpPr>
          <p:cNvPr id="3687" name="Shape 3687"/>
          <p:cNvSpPr/>
          <p:nvPr/>
        </p:nvSpPr>
        <p:spPr>
          <a:xfrm>
            <a:off x="2743200" y="5141100"/>
            <a:ext cx="1830900" cy="923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O(|V|)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worst-case</a:t>
            </a:r>
          </a:p>
        </p:txBody>
      </p:sp>
      <p:sp>
        <p:nvSpPr>
          <p:cNvPr id="3688" name="Shape 3688"/>
          <p:cNvSpPr/>
          <p:nvPr/>
        </p:nvSpPr>
        <p:spPr>
          <a:xfrm>
            <a:off x="2743200" y="1444500"/>
            <a:ext cx="1830900" cy="923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Runtime</a:t>
            </a:r>
          </a:p>
        </p:txBody>
      </p:sp>
      <p:sp>
        <p:nvSpPr>
          <p:cNvPr id="3689" name="Shape 3689"/>
          <p:cNvSpPr/>
          <p:nvPr/>
        </p:nvSpPr>
        <p:spPr>
          <a:xfrm>
            <a:off x="4572000" y="1444500"/>
            <a:ext cx="1830900" cy="923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Variables</a:t>
            </a:r>
          </a:p>
        </p:txBody>
      </p:sp>
      <p:sp>
        <p:nvSpPr>
          <p:cNvPr id="3690" name="Shape 3690"/>
          <p:cNvSpPr/>
          <p:nvPr/>
        </p:nvSpPr>
        <p:spPr>
          <a:xfrm>
            <a:off x="6400800" y="1444500"/>
            <a:ext cx="1830900" cy="923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Notes</a:t>
            </a:r>
          </a:p>
        </p:txBody>
      </p:sp>
      <p:sp>
        <p:nvSpPr>
          <p:cNvPr id="3691" name="Shape 3691"/>
          <p:cNvSpPr/>
          <p:nvPr/>
        </p:nvSpPr>
        <p:spPr>
          <a:xfrm>
            <a:off x="6400800" y="2367600"/>
            <a:ext cx="1830900" cy="923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Finding the actual LCS is possible from first solving the length of the LCS.</a:t>
            </a:r>
          </a:p>
        </p:txBody>
      </p:sp>
      <p:sp>
        <p:nvSpPr>
          <p:cNvPr id="3692" name="Shape 3692"/>
          <p:cNvSpPr/>
          <p:nvPr/>
        </p:nvSpPr>
        <p:spPr>
          <a:xfrm>
            <a:off x="2743200" y="3290700"/>
            <a:ext cx="1830900" cy="923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O(nW)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worst-case</a:t>
            </a:r>
          </a:p>
        </p:txBody>
      </p:sp>
      <p:sp>
        <p:nvSpPr>
          <p:cNvPr id="3693" name="Shape 3693"/>
          <p:cNvSpPr/>
          <p:nvPr/>
        </p:nvSpPr>
        <p:spPr>
          <a:xfrm>
            <a:off x="4572000" y="3290700"/>
            <a:ext cx="1830900" cy="923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 is the number of items and W is the knapsack capacity.</a:t>
            </a:r>
          </a:p>
        </p:txBody>
      </p:sp>
      <p:sp>
        <p:nvSpPr>
          <p:cNvPr id="3694" name="Shape 3694"/>
          <p:cNvSpPr/>
          <p:nvPr/>
        </p:nvSpPr>
        <p:spPr>
          <a:xfrm>
            <a:off x="4573050" y="4215900"/>
            <a:ext cx="1830900" cy="923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Ditto</a:t>
            </a:r>
          </a:p>
        </p:txBody>
      </p:sp>
      <p:sp>
        <p:nvSpPr>
          <p:cNvPr id="3695" name="Shape 3695"/>
          <p:cNvSpPr/>
          <p:nvPr/>
        </p:nvSpPr>
        <p:spPr>
          <a:xfrm>
            <a:off x="6400800" y="3290700"/>
            <a:ext cx="1830900" cy="923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Ditto</a:t>
            </a:r>
          </a:p>
        </p:txBody>
      </p:sp>
      <p:sp>
        <p:nvSpPr>
          <p:cNvPr id="3696" name="Shape 3696"/>
          <p:cNvSpPr/>
          <p:nvPr/>
        </p:nvSpPr>
        <p:spPr>
          <a:xfrm>
            <a:off x="912300" y="2367600"/>
            <a:ext cx="1830900" cy="923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LCS</a:t>
            </a:r>
          </a:p>
        </p:txBody>
      </p:sp>
      <p:sp>
        <p:nvSpPr>
          <p:cNvPr id="3697" name="Shape 3697"/>
          <p:cNvSpPr/>
          <p:nvPr/>
        </p:nvSpPr>
        <p:spPr>
          <a:xfrm>
            <a:off x="912300" y="3290700"/>
            <a:ext cx="1830900" cy="923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Unbounded Knapsack</a:t>
            </a:r>
          </a:p>
        </p:txBody>
      </p:sp>
      <p:sp>
        <p:nvSpPr>
          <p:cNvPr id="3698" name="Shape 3698"/>
          <p:cNvSpPr/>
          <p:nvPr/>
        </p:nvSpPr>
        <p:spPr>
          <a:xfrm>
            <a:off x="912300" y="4213800"/>
            <a:ext cx="1830900" cy="923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0/1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Knapsack</a:t>
            </a:r>
          </a:p>
        </p:txBody>
      </p:sp>
      <p:sp>
        <p:nvSpPr>
          <p:cNvPr id="3699" name="Shape 3699"/>
          <p:cNvSpPr/>
          <p:nvPr/>
        </p:nvSpPr>
        <p:spPr>
          <a:xfrm>
            <a:off x="4573050" y="2367600"/>
            <a:ext cx="1830900" cy="923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|X| and |Y| are the lengths of the strings being compared.</a:t>
            </a:r>
          </a:p>
        </p:txBody>
      </p:sp>
      <p:sp>
        <p:nvSpPr>
          <p:cNvPr id="3700" name="Shape 3700"/>
          <p:cNvSpPr/>
          <p:nvPr/>
        </p:nvSpPr>
        <p:spPr>
          <a:xfrm>
            <a:off x="2743200" y="2358900"/>
            <a:ext cx="1830900" cy="923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O(|X||Y|)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worst-case</a:t>
            </a:r>
          </a:p>
        </p:txBody>
      </p:sp>
      <p:sp>
        <p:nvSpPr>
          <p:cNvPr id="3701" name="Shape 3701"/>
          <p:cNvSpPr/>
          <p:nvPr/>
        </p:nvSpPr>
        <p:spPr>
          <a:xfrm>
            <a:off x="912300" y="5141100"/>
            <a:ext cx="1830900" cy="923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Maximal Independent Set</a:t>
            </a:r>
          </a:p>
        </p:txBody>
      </p:sp>
      <p:sp>
        <p:nvSpPr>
          <p:cNvPr id="3702" name="Shape 3702"/>
          <p:cNvSpPr/>
          <p:nvPr/>
        </p:nvSpPr>
        <p:spPr>
          <a:xfrm>
            <a:off x="2743200" y="4222500"/>
            <a:ext cx="1830900" cy="923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O(nW)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worst-case</a:t>
            </a:r>
          </a:p>
        </p:txBody>
      </p:sp>
      <p:sp>
        <p:nvSpPr>
          <p:cNvPr id="3703" name="Shape 3703"/>
          <p:cNvSpPr/>
          <p:nvPr/>
        </p:nvSpPr>
        <p:spPr>
          <a:xfrm>
            <a:off x="4573050" y="5136900"/>
            <a:ext cx="1830900" cy="923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|V| is the number of vertices in the tree. </a:t>
            </a:r>
          </a:p>
        </p:txBody>
      </p:sp>
      <p:sp>
        <p:nvSpPr>
          <p:cNvPr id="3704" name="Shape 3704"/>
          <p:cNvSpPr/>
          <p:nvPr/>
        </p:nvSpPr>
        <p:spPr>
          <a:xfrm>
            <a:off x="6400800" y="4213800"/>
            <a:ext cx="1830900" cy="923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Same as unbounded knapsack except can only use 1 of each item, so it requires a 2D table.</a:t>
            </a:r>
          </a:p>
        </p:txBody>
      </p:sp>
      <p:sp>
        <p:nvSpPr>
          <p:cNvPr id="3705" name="Shape 3705"/>
          <p:cNvSpPr/>
          <p:nvPr/>
        </p:nvSpPr>
        <p:spPr>
          <a:xfrm>
            <a:off x="6400800" y="5141100"/>
            <a:ext cx="1830900" cy="923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NP-complete for graphs, this alg. works for trees; top-down easier.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142" name="Shape 142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LCS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It seems helpful to know the LCS of prefixes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e.g. if we wanted to know the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lcs("penguin", "chicken")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it seems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helpful to know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148" name="Shape 14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LCS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It seems helpful to know the LCS of prefixes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e.g. if we wanted to know the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lcs("penguin", "chicken")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it seems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helpful to know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lcs("pengui", "chicke")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lcs("pengui", "chicken")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lcs("penguin", "chicke")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154" name="Shape 15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LCS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It seems helpful to know the LCS of prefixes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e.g. if we wanted to know the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lcs("penguin", "chicken")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it seems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helpful to know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lcs("pengui", "chicke")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lcs("pengui", "chicken")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lcs("penguin", "chicke")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These subproblems overlap a lot!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160" name="Shape 160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LCS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Also, it seems simpler to solve for the length of the LCS, and reconstruct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the LCS itself after that in (4).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166" name="Shape 166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LCS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Also, it seems simpler to solve for the length of the LCS, and reconstruct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the LCS itself after that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 (4)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Let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T(i, j)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be the length of the LCS between the prefix from 0 and i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(inclusive) of one string and the prefix from 0 and j (inclusive) of the other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string.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172" name="Shape 172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LCS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Also, it seems simpler to solve for the length of the LCS, and reconstruct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the LCS itself after that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 (4)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Let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T(i, j)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be the length of the LCS between the prefix from 0 and i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(inclusive) of one string and the prefix from 0 and j (inclusive) of the other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string.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e.g.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T(2, 6)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strings “penguin” and “chicken” is 2.</a:t>
            </a:r>
          </a:p>
        </p:txBody>
      </p:sp>
      <p:sp>
        <p:nvSpPr>
          <p:cNvPr id="173" name="Shape 173"/>
          <p:cNvSpPr/>
          <p:nvPr/>
        </p:nvSpPr>
        <p:spPr>
          <a:xfrm>
            <a:off x="2972400" y="517994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</a:p>
        </p:txBody>
      </p:sp>
      <p:sp>
        <p:nvSpPr>
          <p:cNvPr id="174" name="Shape 174"/>
          <p:cNvSpPr/>
          <p:nvPr/>
        </p:nvSpPr>
        <p:spPr>
          <a:xfrm>
            <a:off x="3429600" y="517994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</a:p>
        </p:txBody>
      </p:sp>
      <p:sp>
        <p:nvSpPr>
          <p:cNvPr id="175" name="Shape 175"/>
          <p:cNvSpPr/>
          <p:nvPr/>
        </p:nvSpPr>
        <p:spPr>
          <a:xfrm>
            <a:off x="3886800" y="517994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176" name="Shape 176"/>
          <p:cNvSpPr/>
          <p:nvPr/>
        </p:nvSpPr>
        <p:spPr>
          <a:xfrm>
            <a:off x="4344000" y="517994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g</a:t>
            </a:r>
          </a:p>
        </p:txBody>
      </p:sp>
      <p:sp>
        <p:nvSpPr>
          <p:cNvPr id="177" name="Shape 177"/>
          <p:cNvSpPr/>
          <p:nvPr/>
        </p:nvSpPr>
        <p:spPr>
          <a:xfrm>
            <a:off x="4801200" y="517994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u</a:t>
            </a:r>
          </a:p>
        </p:txBody>
      </p:sp>
      <p:sp>
        <p:nvSpPr>
          <p:cNvPr id="178" name="Shape 178"/>
          <p:cNvSpPr/>
          <p:nvPr/>
        </p:nvSpPr>
        <p:spPr>
          <a:xfrm>
            <a:off x="5258400" y="517994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</p:txBody>
      </p:sp>
      <p:sp>
        <p:nvSpPr>
          <p:cNvPr id="179" name="Shape 179"/>
          <p:cNvSpPr/>
          <p:nvPr/>
        </p:nvSpPr>
        <p:spPr>
          <a:xfrm>
            <a:off x="5715600" y="517994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180" name="Shape 180"/>
          <p:cNvSpPr/>
          <p:nvPr/>
        </p:nvSpPr>
        <p:spPr>
          <a:xfrm>
            <a:off x="2972400" y="578954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sp>
        <p:nvSpPr>
          <p:cNvPr id="181" name="Shape 181"/>
          <p:cNvSpPr/>
          <p:nvPr/>
        </p:nvSpPr>
        <p:spPr>
          <a:xfrm>
            <a:off x="3429600" y="578954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h</a:t>
            </a:r>
          </a:p>
        </p:txBody>
      </p:sp>
      <p:sp>
        <p:nvSpPr>
          <p:cNvPr id="182" name="Shape 182"/>
          <p:cNvSpPr/>
          <p:nvPr/>
        </p:nvSpPr>
        <p:spPr>
          <a:xfrm>
            <a:off x="3886800" y="578954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</p:txBody>
      </p:sp>
      <p:sp>
        <p:nvSpPr>
          <p:cNvPr id="183" name="Shape 183"/>
          <p:cNvSpPr/>
          <p:nvPr/>
        </p:nvSpPr>
        <p:spPr>
          <a:xfrm>
            <a:off x="4344000" y="578954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sp>
        <p:nvSpPr>
          <p:cNvPr id="184" name="Shape 184"/>
          <p:cNvSpPr/>
          <p:nvPr/>
        </p:nvSpPr>
        <p:spPr>
          <a:xfrm>
            <a:off x="4801200" y="578954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k</a:t>
            </a:r>
          </a:p>
        </p:txBody>
      </p:sp>
      <p:sp>
        <p:nvSpPr>
          <p:cNvPr id="185" name="Shape 185"/>
          <p:cNvSpPr/>
          <p:nvPr/>
        </p:nvSpPr>
        <p:spPr>
          <a:xfrm>
            <a:off x="5258400" y="578954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</a:p>
        </p:txBody>
      </p:sp>
      <p:sp>
        <p:nvSpPr>
          <p:cNvPr id="186" name="Shape 186"/>
          <p:cNvSpPr/>
          <p:nvPr/>
        </p:nvSpPr>
        <p:spPr>
          <a:xfrm>
            <a:off x="5715600" y="578954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2972394" y="4723950"/>
            <a:ext cx="455999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3429594" y="472395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3886794" y="472395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4343994" y="472395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4801194" y="472395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5258394" y="472395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5715594" y="472395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A Few Notes</a:t>
            </a:r>
          </a:p>
        </p:txBody>
      </p:sp>
      <p:sp>
        <p:nvSpPr>
          <p:cNvPr id="69" name="Shape 6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Homework 5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Due tomorrow at 11:59 p.m. on Gradescope.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Homework 6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Released tomorrow.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199" name="Shape 19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LCS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Also, it seems simpler to solve for the length of the LCS, and reconstruct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the LCS itself after that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 (4)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Let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T(i, j)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be the length of the LCS between the prefix from 0 and i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(inclusive) of one string and the prefix from 0 and j (inclusive) of the other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string.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e.g.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T(2, 6)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strings “penguin” and “chicken” is 2.</a:t>
            </a:r>
          </a:p>
        </p:txBody>
      </p:sp>
      <p:sp>
        <p:nvSpPr>
          <p:cNvPr id="200" name="Shape 200"/>
          <p:cNvSpPr/>
          <p:nvPr/>
        </p:nvSpPr>
        <p:spPr>
          <a:xfrm>
            <a:off x="2972400" y="517994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</a:p>
        </p:txBody>
      </p:sp>
      <p:sp>
        <p:nvSpPr>
          <p:cNvPr id="201" name="Shape 201"/>
          <p:cNvSpPr/>
          <p:nvPr/>
        </p:nvSpPr>
        <p:spPr>
          <a:xfrm>
            <a:off x="3429600" y="517994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</a:p>
        </p:txBody>
      </p:sp>
      <p:sp>
        <p:nvSpPr>
          <p:cNvPr id="202" name="Shape 202"/>
          <p:cNvSpPr/>
          <p:nvPr/>
        </p:nvSpPr>
        <p:spPr>
          <a:xfrm>
            <a:off x="3886800" y="517994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203" name="Shape 203"/>
          <p:cNvSpPr/>
          <p:nvPr/>
        </p:nvSpPr>
        <p:spPr>
          <a:xfrm>
            <a:off x="4344000" y="517994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g</a:t>
            </a:r>
          </a:p>
        </p:txBody>
      </p:sp>
      <p:sp>
        <p:nvSpPr>
          <p:cNvPr id="204" name="Shape 204"/>
          <p:cNvSpPr/>
          <p:nvPr/>
        </p:nvSpPr>
        <p:spPr>
          <a:xfrm>
            <a:off x="4801200" y="517994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u</a:t>
            </a:r>
          </a:p>
        </p:txBody>
      </p:sp>
      <p:sp>
        <p:nvSpPr>
          <p:cNvPr id="205" name="Shape 205"/>
          <p:cNvSpPr/>
          <p:nvPr/>
        </p:nvSpPr>
        <p:spPr>
          <a:xfrm>
            <a:off x="5258400" y="517994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</p:txBody>
      </p:sp>
      <p:sp>
        <p:nvSpPr>
          <p:cNvPr id="206" name="Shape 206"/>
          <p:cNvSpPr/>
          <p:nvPr/>
        </p:nvSpPr>
        <p:spPr>
          <a:xfrm>
            <a:off x="5715600" y="517994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207" name="Shape 207"/>
          <p:cNvSpPr/>
          <p:nvPr/>
        </p:nvSpPr>
        <p:spPr>
          <a:xfrm>
            <a:off x="2972400" y="578954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sp>
        <p:nvSpPr>
          <p:cNvPr id="208" name="Shape 208"/>
          <p:cNvSpPr/>
          <p:nvPr/>
        </p:nvSpPr>
        <p:spPr>
          <a:xfrm>
            <a:off x="3429600" y="578954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h</a:t>
            </a:r>
          </a:p>
        </p:txBody>
      </p:sp>
      <p:sp>
        <p:nvSpPr>
          <p:cNvPr id="209" name="Shape 209"/>
          <p:cNvSpPr/>
          <p:nvPr/>
        </p:nvSpPr>
        <p:spPr>
          <a:xfrm>
            <a:off x="3886800" y="578954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</p:txBody>
      </p:sp>
      <p:sp>
        <p:nvSpPr>
          <p:cNvPr id="210" name="Shape 210"/>
          <p:cNvSpPr/>
          <p:nvPr/>
        </p:nvSpPr>
        <p:spPr>
          <a:xfrm>
            <a:off x="4344000" y="578954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sp>
        <p:nvSpPr>
          <p:cNvPr id="211" name="Shape 211"/>
          <p:cNvSpPr/>
          <p:nvPr/>
        </p:nvSpPr>
        <p:spPr>
          <a:xfrm>
            <a:off x="4801200" y="578954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k</a:t>
            </a:r>
          </a:p>
        </p:txBody>
      </p:sp>
      <p:sp>
        <p:nvSpPr>
          <p:cNvPr id="212" name="Shape 212"/>
          <p:cNvSpPr/>
          <p:nvPr/>
        </p:nvSpPr>
        <p:spPr>
          <a:xfrm>
            <a:off x="5258400" y="578954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</a:p>
        </p:txBody>
      </p:sp>
      <p:sp>
        <p:nvSpPr>
          <p:cNvPr id="213" name="Shape 213"/>
          <p:cNvSpPr/>
          <p:nvPr/>
        </p:nvSpPr>
        <p:spPr>
          <a:xfrm>
            <a:off x="5715600" y="578954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2972394" y="4723950"/>
            <a:ext cx="455999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3429594" y="472395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3886794" y="472395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4343994" y="472395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4801194" y="472395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5258394" y="472395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5715594" y="472395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221" name="Shape 221"/>
          <p:cNvSpPr/>
          <p:nvPr/>
        </p:nvSpPr>
        <p:spPr>
          <a:xfrm flipH="1">
            <a:off x="1715333" y="4758232"/>
            <a:ext cx="124825" cy="486201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22" name="Shape 222"/>
          <p:cNvSpPr txBox="1"/>
          <p:nvPr/>
        </p:nvSpPr>
        <p:spPr>
          <a:xfrm>
            <a:off x="634475" y="5238900"/>
            <a:ext cx="19905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“T” stands for “Table”, but other than that, this name has no special meaning.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228" name="Shape 22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LCS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Steps of dynamic programming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(4) If necessary, track additional information so that the algorithm from (3)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can solve a related problem.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550" y="2316871"/>
            <a:ext cx="438750" cy="4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235" name="Shape 235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LCS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Consider two cases on the strings X and Y.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Base case (Case 0)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or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-1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Then </a:t>
            </a:r>
            <a:r>
              <a:rPr b="1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(i, j) = 0</a:t>
            </a:r>
          </a:p>
        </p:txBody>
      </p:sp>
      <p:sp>
        <p:nvSpPr>
          <p:cNvPr id="236" name="Shape 236"/>
          <p:cNvSpPr/>
          <p:nvPr/>
        </p:nvSpPr>
        <p:spPr>
          <a:xfrm>
            <a:off x="1367700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</a:p>
        </p:txBody>
      </p:sp>
      <p:sp>
        <p:nvSpPr>
          <p:cNvPr id="237" name="Shape 237"/>
          <p:cNvSpPr/>
          <p:nvPr/>
        </p:nvSpPr>
        <p:spPr>
          <a:xfrm>
            <a:off x="1824900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</a:p>
        </p:txBody>
      </p:sp>
      <p:sp>
        <p:nvSpPr>
          <p:cNvPr id="238" name="Shape 238"/>
          <p:cNvSpPr/>
          <p:nvPr/>
        </p:nvSpPr>
        <p:spPr>
          <a:xfrm>
            <a:off x="2282100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860200" y="367020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</a:t>
            </a:r>
          </a:p>
        </p:txBody>
      </p:sp>
      <p:sp>
        <p:nvSpPr>
          <p:cNvPr id="240" name="Shape 240"/>
          <p:cNvSpPr/>
          <p:nvPr/>
        </p:nvSpPr>
        <p:spPr>
          <a:xfrm>
            <a:off x="13677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sp>
        <p:nvSpPr>
          <p:cNvPr id="241" name="Shape 241"/>
          <p:cNvSpPr/>
          <p:nvPr/>
        </p:nvSpPr>
        <p:spPr>
          <a:xfrm>
            <a:off x="18249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h</a:t>
            </a:r>
          </a:p>
        </p:txBody>
      </p:sp>
      <p:sp>
        <p:nvSpPr>
          <p:cNvPr id="242" name="Shape 242"/>
          <p:cNvSpPr/>
          <p:nvPr/>
        </p:nvSpPr>
        <p:spPr>
          <a:xfrm>
            <a:off x="22821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</p:txBody>
      </p:sp>
      <p:sp>
        <p:nvSpPr>
          <p:cNvPr id="243" name="Shape 243"/>
          <p:cNvSpPr/>
          <p:nvPr/>
        </p:nvSpPr>
        <p:spPr>
          <a:xfrm>
            <a:off x="27393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860200" y="427980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Y</a:t>
            </a:r>
          </a:p>
        </p:txBody>
      </p:sp>
      <p:sp>
        <p:nvSpPr>
          <p:cNvPr id="245" name="Shape 245"/>
          <p:cNvSpPr/>
          <p:nvPr/>
        </p:nvSpPr>
        <p:spPr>
          <a:xfrm>
            <a:off x="31965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k</a:t>
            </a:r>
          </a:p>
        </p:txBody>
      </p:sp>
      <p:sp>
        <p:nvSpPr>
          <p:cNvPr id="246" name="Shape 246"/>
          <p:cNvSpPr/>
          <p:nvPr/>
        </p:nvSpPr>
        <p:spPr>
          <a:xfrm>
            <a:off x="36537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</a:p>
        </p:txBody>
      </p:sp>
      <p:sp>
        <p:nvSpPr>
          <p:cNvPr id="247" name="Shape 247"/>
          <p:cNvSpPr/>
          <p:nvPr/>
        </p:nvSpPr>
        <p:spPr>
          <a:xfrm>
            <a:off x="4110900" y="42797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1431444" y="3085125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249" name="Shape 249"/>
          <p:cNvSpPr/>
          <p:nvPr/>
        </p:nvSpPr>
        <p:spPr>
          <a:xfrm rot="-6299262">
            <a:off x="1220545" y="3282420"/>
            <a:ext cx="163581" cy="40657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50" name="Shape 250"/>
          <p:cNvSpPr/>
          <p:nvPr/>
        </p:nvSpPr>
        <p:spPr>
          <a:xfrm>
            <a:off x="27416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g</a:t>
            </a:r>
          </a:p>
        </p:txBody>
      </p:sp>
      <p:sp>
        <p:nvSpPr>
          <p:cNvPr id="251" name="Shape 251"/>
          <p:cNvSpPr/>
          <p:nvPr/>
        </p:nvSpPr>
        <p:spPr>
          <a:xfrm>
            <a:off x="31988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u</a:t>
            </a:r>
          </a:p>
        </p:txBody>
      </p:sp>
      <p:sp>
        <p:nvSpPr>
          <p:cNvPr id="252" name="Shape 252"/>
          <p:cNvSpPr/>
          <p:nvPr/>
        </p:nvSpPr>
        <p:spPr>
          <a:xfrm>
            <a:off x="36560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</p:txBody>
      </p:sp>
      <p:sp>
        <p:nvSpPr>
          <p:cNvPr id="253" name="Shape 253"/>
          <p:cNvSpPr/>
          <p:nvPr/>
        </p:nvSpPr>
        <p:spPr>
          <a:xfrm>
            <a:off x="41132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4631844" y="3694725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</a:t>
            </a:r>
          </a:p>
        </p:txBody>
      </p:sp>
      <p:sp>
        <p:nvSpPr>
          <p:cNvPr id="255" name="Shape 255"/>
          <p:cNvSpPr/>
          <p:nvPr/>
        </p:nvSpPr>
        <p:spPr>
          <a:xfrm rot="-6299262">
            <a:off x="4420945" y="3892020"/>
            <a:ext cx="163581" cy="40657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261" name="Shape 26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LCS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Consider two cases on the strings X and Y.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 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X[i] = Y[j]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Then </a:t>
            </a:r>
            <a:r>
              <a:rPr b="1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T(i, j) = 1 + T(i-1, j-1)</a:t>
            </a:r>
          </a:p>
        </p:txBody>
      </p:sp>
      <p:sp>
        <p:nvSpPr>
          <p:cNvPr id="262" name="Shape 262"/>
          <p:cNvSpPr/>
          <p:nvPr/>
        </p:nvSpPr>
        <p:spPr>
          <a:xfrm>
            <a:off x="1367700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</a:p>
        </p:txBody>
      </p:sp>
      <p:sp>
        <p:nvSpPr>
          <p:cNvPr id="263" name="Shape 263"/>
          <p:cNvSpPr/>
          <p:nvPr/>
        </p:nvSpPr>
        <p:spPr>
          <a:xfrm>
            <a:off x="1824900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</a:p>
        </p:txBody>
      </p:sp>
      <p:sp>
        <p:nvSpPr>
          <p:cNvPr id="264" name="Shape 264"/>
          <p:cNvSpPr/>
          <p:nvPr/>
        </p:nvSpPr>
        <p:spPr>
          <a:xfrm>
            <a:off x="2282100" y="36701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860200" y="367020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</a:t>
            </a:r>
          </a:p>
        </p:txBody>
      </p:sp>
      <p:sp>
        <p:nvSpPr>
          <p:cNvPr id="266" name="Shape 266"/>
          <p:cNvSpPr/>
          <p:nvPr/>
        </p:nvSpPr>
        <p:spPr>
          <a:xfrm>
            <a:off x="13677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sp>
        <p:nvSpPr>
          <p:cNvPr id="267" name="Shape 267"/>
          <p:cNvSpPr/>
          <p:nvPr/>
        </p:nvSpPr>
        <p:spPr>
          <a:xfrm>
            <a:off x="18249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h</a:t>
            </a:r>
          </a:p>
        </p:txBody>
      </p:sp>
      <p:sp>
        <p:nvSpPr>
          <p:cNvPr id="268" name="Shape 268"/>
          <p:cNvSpPr/>
          <p:nvPr/>
        </p:nvSpPr>
        <p:spPr>
          <a:xfrm>
            <a:off x="22821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</p:txBody>
      </p:sp>
      <p:sp>
        <p:nvSpPr>
          <p:cNvPr id="269" name="Shape 269"/>
          <p:cNvSpPr/>
          <p:nvPr/>
        </p:nvSpPr>
        <p:spPr>
          <a:xfrm>
            <a:off x="27393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860200" y="427980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Y</a:t>
            </a:r>
          </a:p>
        </p:txBody>
      </p:sp>
      <p:sp>
        <p:nvSpPr>
          <p:cNvPr id="271" name="Shape 271"/>
          <p:cNvSpPr/>
          <p:nvPr/>
        </p:nvSpPr>
        <p:spPr>
          <a:xfrm>
            <a:off x="31965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k</a:t>
            </a:r>
          </a:p>
        </p:txBody>
      </p:sp>
      <p:sp>
        <p:nvSpPr>
          <p:cNvPr id="272" name="Shape 272"/>
          <p:cNvSpPr/>
          <p:nvPr/>
        </p:nvSpPr>
        <p:spPr>
          <a:xfrm>
            <a:off x="36537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</a:p>
        </p:txBody>
      </p:sp>
      <p:sp>
        <p:nvSpPr>
          <p:cNvPr id="273" name="Shape 273"/>
          <p:cNvSpPr/>
          <p:nvPr/>
        </p:nvSpPr>
        <p:spPr>
          <a:xfrm>
            <a:off x="4110900" y="42797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2803044" y="3085125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275" name="Shape 275"/>
          <p:cNvSpPr/>
          <p:nvPr/>
        </p:nvSpPr>
        <p:spPr>
          <a:xfrm rot="-6299262">
            <a:off x="2592145" y="3282420"/>
            <a:ext cx="163581" cy="40657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76" name="Shape 276"/>
          <p:cNvSpPr txBox="1"/>
          <p:nvPr/>
        </p:nvSpPr>
        <p:spPr>
          <a:xfrm>
            <a:off x="3495450" y="2884575"/>
            <a:ext cx="15924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Suppose i = 2 and j = 6 for this example.</a:t>
            </a:r>
          </a:p>
        </p:txBody>
      </p:sp>
      <p:sp>
        <p:nvSpPr>
          <p:cNvPr id="277" name="Shape 277"/>
          <p:cNvSpPr/>
          <p:nvPr/>
        </p:nvSpPr>
        <p:spPr>
          <a:xfrm>
            <a:off x="27416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g</a:t>
            </a:r>
          </a:p>
        </p:txBody>
      </p:sp>
      <p:sp>
        <p:nvSpPr>
          <p:cNvPr id="278" name="Shape 278"/>
          <p:cNvSpPr/>
          <p:nvPr/>
        </p:nvSpPr>
        <p:spPr>
          <a:xfrm>
            <a:off x="31988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u</a:t>
            </a:r>
          </a:p>
        </p:txBody>
      </p:sp>
      <p:sp>
        <p:nvSpPr>
          <p:cNvPr id="279" name="Shape 279"/>
          <p:cNvSpPr/>
          <p:nvPr/>
        </p:nvSpPr>
        <p:spPr>
          <a:xfrm>
            <a:off x="36560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</p:txBody>
      </p:sp>
      <p:sp>
        <p:nvSpPr>
          <p:cNvPr id="280" name="Shape 280"/>
          <p:cNvSpPr/>
          <p:nvPr/>
        </p:nvSpPr>
        <p:spPr>
          <a:xfrm>
            <a:off x="41132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4631844" y="3694725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</a:t>
            </a:r>
          </a:p>
        </p:txBody>
      </p:sp>
      <p:sp>
        <p:nvSpPr>
          <p:cNvPr id="282" name="Shape 282"/>
          <p:cNvSpPr/>
          <p:nvPr/>
        </p:nvSpPr>
        <p:spPr>
          <a:xfrm rot="-6299262">
            <a:off x="4420945" y="3892020"/>
            <a:ext cx="163581" cy="40657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83" name="Shape 283"/>
          <p:cNvSpPr/>
          <p:nvPr/>
        </p:nvSpPr>
        <p:spPr>
          <a:xfrm rot="-3599248">
            <a:off x="3196704" y="2777533"/>
            <a:ext cx="163554" cy="406578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289" name="Shape 28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LCS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Consider two cases on the strings X and Y.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 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X[i] = Y[j]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Then </a:t>
            </a:r>
            <a:r>
              <a:rPr b="1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T(i, j) = 1 + T(i-1, j-1)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since </a:t>
            </a:r>
            <a:r>
              <a:rPr b="1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LCS(X[0:i], Y[0:j]) </a:t>
            </a:r>
            <a:r>
              <a:rPr b="1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</a:p>
        </p:txBody>
      </p:sp>
      <p:sp>
        <p:nvSpPr>
          <p:cNvPr id="290" name="Shape 290"/>
          <p:cNvSpPr/>
          <p:nvPr/>
        </p:nvSpPr>
        <p:spPr>
          <a:xfrm>
            <a:off x="1367700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</a:p>
        </p:txBody>
      </p:sp>
      <p:sp>
        <p:nvSpPr>
          <p:cNvPr id="291" name="Shape 291"/>
          <p:cNvSpPr/>
          <p:nvPr/>
        </p:nvSpPr>
        <p:spPr>
          <a:xfrm>
            <a:off x="1824900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</a:p>
        </p:txBody>
      </p:sp>
      <p:sp>
        <p:nvSpPr>
          <p:cNvPr id="292" name="Shape 292"/>
          <p:cNvSpPr/>
          <p:nvPr/>
        </p:nvSpPr>
        <p:spPr>
          <a:xfrm>
            <a:off x="2282100" y="36701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860200" y="367020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</a:t>
            </a:r>
          </a:p>
        </p:txBody>
      </p:sp>
      <p:sp>
        <p:nvSpPr>
          <p:cNvPr id="294" name="Shape 294"/>
          <p:cNvSpPr/>
          <p:nvPr/>
        </p:nvSpPr>
        <p:spPr>
          <a:xfrm>
            <a:off x="13677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sp>
        <p:nvSpPr>
          <p:cNvPr id="295" name="Shape 295"/>
          <p:cNvSpPr/>
          <p:nvPr/>
        </p:nvSpPr>
        <p:spPr>
          <a:xfrm>
            <a:off x="18249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h</a:t>
            </a:r>
          </a:p>
        </p:txBody>
      </p:sp>
      <p:sp>
        <p:nvSpPr>
          <p:cNvPr id="296" name="Shape 296"/>
          <p:cNvSpPr/>
          <p:nvPr/>
        </p:nvSpPr>
        <p:spPr>
          <a:xfrm>
            <a:off x="22821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</p:txBody>
      </p:sp>
      <p:sp>
        <p:nvSpPr>
          <p:cNvPr id="297" name="Shape 297"/>
          <p:cNvSpPr/>
          <p:nvPr/>
        </p:nvSpPr>
        <p:spPr>
          <a:xfrm>
            <a:off x="27393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860200" y="427980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Y</a:t>
            </a:r>
          </a:p>
        </p:txBody>
      </p:sp>
      <p:sp>
        <p:nvSpPr>
          <p:cNvPr id="299" name="Shape 299"/>
          <p:cNvSpPr/>
          <p:nvPr/>
        </p:nvSpPr>
        <p:spPr>
          <a:xfrm>
            <a:off x="31965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k</a:t>
            </a:r>
          </a:p>
        </p:txBody>
      </p:sp>
      <p:sp>
        <p:nvSpPr>
          <p:cNvPr id="300" name="Shape 300"/>
          <p:cNvSpPr/>
          <p:nvPr/>
        </p:nvSpPr>
        <p:spPr>
          <a:xfrm>
            <a:off x="36537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</a:p>
        </p:txBody>
      </p:sp>
      <p:sp>
        <p:nvSpPr>
          <p:cNvPr id="301" name="Shape 301"/>
          <p:cNvSpPr/>
          <p:nvPr/>
        </p:nvSpPr>
        <p:spPr>
          <a:xfrm>
            <a:off x="4110900" y="42797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2803044" y="3085125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303" name="Shape 303"/>
          <p:cNvSpPr/>
          <p:nvPr/>
        </p:nvSpPr>
        <p:spPr>
          <a:xfrm rot="-6299262">
            <a:off x="2592145" y="3282420"/>
            <a:ext cx="163581" cy="40657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04" name="Shape 304"/>
          <p:cNvSpPr txBox="1"/>
          <p:nvPr/>
        </p:nvSpPr>
        <p:spPr>
          <a:xfrm>
            <a:off x="3495450" y="2884575"/>
            <a:ext cx="15924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Suppose i = 2 and j = 6 for this example.</a:t>
            </a:r>
          </a:p>
        </p:txBody>
      </p:sp>
      <p:sp>
        <p:nvSpPr>
          <p:cNvPr id="305" name="Shape 305"/>
          <p:cNvSpPr/>
          <p:nvPr/>
        </p:nvSpPr>
        <p:spPr>
          <a:xfrm>
            <a:off x="27416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g</a:t>
            </a:r>
          </a:p>
        </p:txBody>
      </p:sp>
      <p:sp>
        <p:nvSpPr>
          <p:cNvPr id="306" name="Shape 306"/>
          <p:cNvSpPr/>
          <p:nvPr/>
        </p:nvSpPr>
        <p:spPr>
          <a:xfrm>
            <a:off x="31988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u</a:t>
            </a:r>
          </a:p>
        </p:txBody>
      </p:sp>
      <p:sp>
        <p:nvSpPr>
          <p:cNvPr id="307" name="Shape 307"/>
          <p:cNvSpPr/>
          <p:nvPr/>
        </p:nvSpPr>
        <p:spPr>
          <a:xfrm>
            <a:off x="36560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</p:txBody>
      </p:sp>
      <p:sp>
        <p:nvSpPr>
          <p:cNvPr id="308" name="Shape 308"/>
          <p:cNvSpPr/>
          <p:nvPr/>
        </p:nvSpPr>
        <p:spPr>
          <a:xfrm>
            <a:off x="41132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4631844" y="3694725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</a:t>
            </a:r>
          </a:p>
        </p:txBody>
      </p:sp>
      <p:sp>
        <p:nvSpPr>
          <p:cNvPr id="310" name="Shape 310"/>
          <p:cNvSpPr/>
          <p:nvPr/>
        </p:nvSpPr>
        <p:spPr>
          <a:xfrm rot="-6299262">
            <a:off x="4420945" y="3892020"/>
            <a:ext cx="163581" cy="40657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11" name="Shape 311"/>
          <p:cNvSpPr/>
          <p:nvPr/>
        </p:nvSpPr>
        <p:spPr>
          <a:xfrm rot="-3599248">
            <a:off x="3196704" y="2777533"/>
            <a:ext cx="163554" cy="406578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317" name="Shape 317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LCS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Consider two cases on the strings X and Y.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 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X[i] = Y[j]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Then </a:t>
            </a:r>
            <a:r>
              <a:rPr b="1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T(i, j) = 1 + T(i-1, j-1)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since </a:t>
            </a:r>
            <a:r>
              <a:rPr b="1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LCS(X[0:i], Y[0:j]) = LCS(X[0:i-1], Y[0:j-1])</a:t>
            </a: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followed by </a:t>
            </a:r>
          </a:p>
        </p:txBody>
      </p:sp>
      <p:sp>
        <p:nvSpPr>
          <p:cNvPr id="318" name="Shape 318"/>
          <p:cNvSpPr/>
          <p:nvPr/>
        </p:nvSpPr>
        <p:spPr>
          <a:xfrm>
            <a:off x="1367700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</a:p>
        </p:txBody>
      </p:sp>
      <p:sp>
        <p:nvSpPr>
          <p:cNvPr id="319" name="Shape 319"/>
          <p:cNvSpPr/>
          <p:nvPr/>
        </p:nvSpPr>
        <p:spPr>
          <a:xfrm>
            <a:off x="1824900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</a:p>
        </p:txBody>
      </p:sp>
      <p:sp>
        <p:nvSpPr>
          <p:cNvPr id="320" name="Shape 320"/>
          <p:cNvSpPr/>
          <p:nvPr/>
        </p:nvSpPr>
        <p:spPr>
          <a:xfrm>
            <a:off x="2282100" y="36701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860200" y="367020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</a:t>
            </a:r>
          </a:p>
        </p:txBody>
      </p:sp>
      <p:sp>
        <p:nvSpPr>
          <p:cNvPr id="322" name="Shape 322"/>
          <p:cNvSpPr/>
          <p:nvPr/>
        </p:nvSpPr>
        <p:spPr>
          <a:xfrm>
            <a:off x="13677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sp>
        <p:nvSpPr>
          <p:cNvPr id="323" name="Shape 323"/>
          <p:cNvSpPr/>
          <p:nvPr/>
        </p:nvSpPr>
        <p:spPr>
          <a:xfrm>
            <a:off x="18249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h</a:t>
            </a:r>
          </a:p>
        </p:txBody>
      </p:sp>
      <p:sp>
        <p:nvSpPr>
          <p:cNvPr id="324" name="Shape 324"/>
          <p:cNvSpPr/>
          <p:nvPr/>
        </p:nvSpPr>
        <p:spPr>
          <a:xfrm>
            <a:off x="22821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</p:txBody>
      </p:sp>
      <p:sp>
        <p:nvSpPr>
          <p:cNvPr id="325" name="Shape 325"/>
          <p:cNvSpPr/>
          <p:nvPr/>
        </p:nvSpPr>
        <p:spPr>
          <a:xfrm>
            <a:off x="27393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860200" y="427980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Y</a:t>
            </a:r>
          </a:p>
        </p:txBody>
      </p:sp>
      <p:sp>
        <p:nvSpPr>
          <p:cNvPr id="327" name="Shape 327"/>
          <p:cNvSpPr/>
          <p:nvPr/>
        </p:nvSpPr>
        <p:spPr>
          <a:xfrm>
            <a:off x="31965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k</a:t>
            </a:r>
          </a:p>
        </p:txBody>
      </p:sp>
      <p:sp>
        <p:nvSpPr>
          <p:cNvPr id="328" name="Shape 328"/>
          <p:cNvSpPr/>
          <p:nvPr/>
        </p:nvSpPr>
        <p:spPr>
          <a:xfrm>
            <a:off x="36537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</a:p>
        </p:txBody>
      </p:sp>
      <p:sp>
        <p:nvSpPr>
          <p:cNvPr id="329" name="Shape 329"/>
          <p:cNvSpPr/>
          <p:nvPr/>
        </p:nvSpPr>
        <p:spPr>
          <a:xfrm>
            <a:off x="4110900" y="42797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2803044" y="3085125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331" name="Shape 331"/>
          <p:cNvSpPr/>
          <p:nvPr/>
        </p:nvSpPr>
        <p:spPr>
          <a:xfrm rot="-6299262">
            <a:off x="2592145" y="3282420"/>
            <a:ext cx="163581" cy="40657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32" name="Shape 332"/>
          <p:cNvSpPr txBox="1"/>
          <p:nvPr/>
        </p:nvSpPr>
        <p:spPr>
          <a:xfrm>
            <a:off x="3495450" y="2884575"/>
            <a:ext cx="15924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Suppose i = 2 and j = 6 for this example.</a:t>
            </a:r>
          </a:p>
        </p:txBody>
      </p:sp>
      <p:sp>
        <p:nvSpPr>
          <p:cNvPr id="333" name="Shape 333"/>
          <p:cNvSpPr/>
          <p:nvPr/>
        </p:nvSpPr>
        <p:spPr>
          <a:xfrm>
            <a:off x="27416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g</a:t>
            </a:r>
          </a:p>
        </p:txBody>
      </p:sp>
      <p:sp>
        <p:nvSpPr>
          <p:cNvPr id="334" name="Shape 334"/>
          <p:cNvSpPr/>
          <p:nvPr/>
        </p:nvSpPr>
        <p:spPr>
          <a:xfrm>
            <a:off x="31988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u</a:t>
            </a:r>
          </a:p>
        </p:txBody>
      </p:sp>
      <p:sp>
        <p:nvSpPr>
          <p:cNvPr id="335" name="Shape 335"/>
          <p:cNvSpPr/>
          <p:nvPr/>
        </p:nvSpPr>
        <p:spPr>
          <a:xfrm>
            <a:off x="36560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</p:txBody>
      </p:sp>
      <p:sp>
        <p:nvSpPr>
          <p:cNvPr id="336" name="Shape 336"/>
          <p:cNvSpPr/>
          <p:nvPr/>
        </p:nvSpPr>
        <p:spPr>
          <a:xfrm>
            <a:off x="41132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4631844" y="3694725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</a:t>
            </a:r>
          </a:p>
        </p:txBody>
      </p:sp>
      <p:sp>
        <p:nvSpPr>
          <p:cNvPr id="338" name="Shape 338"/>
          <p:cNvSpPr/>
          <p:nvPr/>
        </p:nvSpPr>
        <p:spPr>
          <a:xfrm rot="-6299262">
            <a:off x="4420945" y="3892020"/>
            <a:ext cx="163581" cy="40657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39" name="Shape 339"/>
          <p:cNvSpPr/>
          <p:nvPr/>
        </p:nvSpPr>
        <p:spPr>
          <a:xfrm rot="-3599248">
            <a:off x="3196704" y="2777533"/>
            <a:ext cx="163554" cy="406578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40" name="Shape 340"/>
          <p:cNvSpPr/>
          <p:nvPr/>
        </p:nvSpPr>
        <p:spPr>
          <a:xfrm>
            <a:off x="7798052" y="5317060"/>
            <a:ext cx="345000" cy="345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346" name="Shape 346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LCS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Consider two cases on the strings X and Y.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 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X[i] = Y[j]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Then </a:t>
            </a:r>
            <a:r>
              <a:rPr b="1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T(i, j) = 1 + T(i-1, j-1)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since </a:t>
            </a:r>
            <a:r>
              <a:rPr b="1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LCS(X[0:i], Y[0:j]) = LCS(X[0:i-1], Y[0:j-1])</a:t>
            </a: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followed by </a:t>
            </a:r>
          </a:p>
        </p:txBody>
      </p:sp>
      <p:sp>
        <p:nvSpPr>
          <p:cNvPr id="347" name="Shape 347"/>
          <p:cNvSpPr/>
          <p:nvPr/>
        </p:nvSpPr>
        <p:spPr>
          <a:xfrm>
            <a:off x="1367700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</a:p>
        </p:txBody>
      </p:sp>
      <p:sp>
        <p:nvSpPr>
          <p:cNvPr id="348" name="Shape 348"/>
          <p:cNvSpPr/>
          <p:nvPr/>
        </p:nvSpPr>
        <p:spPr>
          <a:xfrm>
            <a:off x="1824900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</a:p>
        </p:txBody>
      </p:sp>
      <p:sp>
        <p:nvSpPr>
          <p:cNvPr id="349" name="Shape 349"/>
          <p:cNvSpPr/>
          <p:nvPr/>
        </p:nvSpPr>
        <p:spPr>
          <a:xfrm>
            <a:off x="2282100" y="36701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860200" y="367020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</a:t>
            </a:r>
          </a:p>
        </p:txBody>
      </p:sp>
      <p:sp>
        <p:nvSpPr>
          <p:cNvPr id="351" name="Shape 351"/>
          <p:cNvSpPr/>
          <p:nvPr/>
        </p:nvSpPr>
        <p:spPr>
          <a:xfrm>
            <a:off x="13677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sp>
        <p:nvSpPr>
          <p:cNvPr id="352" name="Shape 352"/>
          <p:cNvSpPr/>
          <p:nvPr/>
        </p:nvSpPr>
        <p:spPr>
          <a:xfrm>
            <a:off x="18249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h</a:t>
            </a:r>
          </a:p>
        </p:txBody>
      </p:sp>
      <p:sp>
        <p:nvSpPr>
          <p:cNvPr id="353" name="Shape 353"/>
          <p:cNvSpPr/>
          <p:nvPr/>
        </p:nvSpPr>
        <p:spPr>
          <a:xfrm>
            <a:off x="22821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</p:txBody>
      </p:sp>
      <p:sp>
        <p:nvSpPr>
          <p:cNvPr id="354" name="Shape 354"/>
          <p:cNvSpPr/>
          <p:nvPr/>
        </p:nvSpPr>
        <p:spPr>
          <a:xfrm>
            <a:off x="27393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860200" y="427980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Y</a:t>
            </a:r>
          </a:p>
        </p:txBody>
      </p:sp>
      <p:sp>
        <p:nvSpPr>
          <p:cNvPr id="356" name="Shape 356"/>
          <p:cNvSpPr/>
          <p:nvPr/>
        </p:nvSpPr>
        <p:spPr>
          <a:xfrm>
            <a:off x="31965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k</a:t>
            </a:r>
          </a:p>
        </p:txBody>
      </p:sp>
      <p:sp>
        <p:nvSpPr>
          <p:cNvPr id="357" name="Shape 357"/>
          <p:cNvSpPr/>
          <p:nvPr/>
        </p:nvSpPr>
        <p:spPr>
          <a:xfrm>
            <a:off x="36537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</a:p>
        </p:txBody>
      </p:sp>
      <p:sp>
        <p:nvSpPr>
          <p:cNvPr id="358" name="Shape 358"/>
          <p:cNvSpPr/>
          <p:nvPr/>
        </p:nvSpPr>
        <p:spPr>
          <a:xfrm>
            <a:off x="4110900" y="42797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2803044" y="3085125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360" name="Shape 360"/>
          <p:cNvSpPr/>
          <p:nvPr/>
        </p:nvSpPr>
        <p:spPr>
          <a:xfrm rot="-6299262">
            <a:off x="2592145" y="3282420"/>
            <a:ext cx="163581" cy="40657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61" name="Shape 361"/>
          <p:cNvSpPr txBox="1"/>
          <p:nvPr/>
        </p:nvSpPr>
        <p:spPr>
          <a:xfrm>
            <a:off x="3495450" y="2884575"/>
            <a:ext cx="15924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Suppose i = 2 and j = 6 for this example.</a:t>
            </a:r>
          </a:p>
        </p:txBody>
      </p:sp>
      <p:sp>
        <p:nvSpPr>
          <p:cNvPr id="362" name="Shape 362"/>
          <p:cNvSpPr/>
          <p:nvPr/>
        </p:nvSpPr>
        <p:spPr>
          <a:xfrm>
            <a:off x="27416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g</a:t>
            </a:r>
          </a:p>
        </p:txBody>
      </p:sp>
      <p:sp>
        <p:nvSpPr>
          <p:cNvPr id="363" name="Shape 363"/>
          <p:cNvSpPr/>
          <p:nvPr/>
        </p:nvSpPr>
        <p:spPr>
          <a:xfrm>
            <a:off x="31988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u</a:t>
            </a:r>
          </a:p>
        </p:txBody>
      </p:sp>
      <p:sp>
        <p:nvSpPr>
          <p:cNvPr id="364" name="Shape 364"/>
          <p:cNvSpPr/>
          <p:nvPr/>
        </p:nvSpPr>
        <p:spPr>
          <a:xfrm>
            <a:off x="36560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</p:txBody>
      </p:sp>
      <p:sp>
        <p:nvSpPr>
          <p:cNvPr id="365" name="Shape 365"/>
          <p:cNvSpPr/>
          <p:nvPr/>
        </p:nvSpPr>
        <p:spPr>
          <a:xfrm>
            <a:off x="41132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4631844" y="3694725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</a:t>
            </a:r>
          </a:p>
        </p:txBody>
      </p:sp>
      <p:sp>
        <p:nvSpPr>
          <p:cNvPr id="367" name="Shape 367"/>
          <p:cNvSpPr/>
          <p:nvPr/>
        </p:nvSpPr>
        <p:spPr>
          <a:xfrm rot="-6299262">
            <a:off x="4420945" y="3892020"/>
            <a:ext cx="163581" cy="40657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68" name="Shape 368"/>
          <p:cNvSpPr/>
          <p:nvPr/>
        </p:nvSpPr>
        <p:spPr>
          <a:xfrm rot="-3599248">
            <a:off x="3196704" y="2777533"/>
            <a:ext cx="163554" cy="406578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69" name="Shape 369"/>
          <p:cNvSpPr/>
          <p:nvPr/>
        </p:nvSpPr>
        <p:spPr>
          <a:xfrm>
            <a:off x="7798052" y="5317060"/>
            <a:ext cx="345000" cy="345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2885850" y="5627775"/>
            <a:ext cx="21258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For this entire lecture, index ranges will be inclusive.</a:t>
            </a:r>
          </a:p>
        </p:txBody>
      </p:sp>
      <p:sp>
        <p:nvSpPr>
          <p:cNvPr id="371" name="Shape 371"/>
          <p:cNvSpPr/>
          <p:nvPr/>
        </p:nvSpPr>
        <p:spPr>
          <a:xfrm flipH="1" rot="-5398323">
            <a:off x="2599655" y="5544717"/>
            <a:ext cx="208771" cy="406598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377" name="Shape 377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LCS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Consider two cases on the strings X and Y.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 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X[i] != Y[j]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Then </a:t>
            </a:r>
            <a:r>
              <a:rPr b="1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(i, j) = max{T(i-1, j), T</a:t>
            </a:r>
            <a:r>
              <a:rPr b="1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(i, j-1)}</a:t>
            </a:r>
          </a:p>
        </p:txBody>
      </p:sp>
      <p:sp>
        <p:nvSpPr>
          <p:cNvPr id="378" name="Shape 378"/>
          <p:cNvSpPr/>
          <p:nvPr/>
        </p:nvSpPr>
        <p:spPr>
          <a:xfrm>
            <a:off x="1367700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</a:p>
        </p:txBody>
      </p:sp>
      <p:sp>
        <p:nvSpPr>
          <p:cNvPr id="379" name="Shape 379"/>
          <p:cNvSpPr/>
          <p:nvPr/>
        </p:nvSpPr>
        <p:spPr>
          <a:xfrm>
            <a:off x="1824900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</a:p>
        </p:txBody>
      </p:sp>
      <p:sp>
        <p:nvSpPr>
          <p:cNvPr id="380" name="Shape 380"/>
          <p:cNvSpPr/>
          <p:nvPr/>
        </p:nvSpPr>
        <p:spPr>
          <a:xfrm>
            <a:off x="2282100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860200" y="367020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</a:t>
            </a:r>
          </a:p>
        </p:txBody>
      </p:sp>
      <p:sp>
        <p:nvSpPr>
          <p:cNvPr id="382" name="Shape 382"/>
          <p:cNvSpPr/>
          <p:nvPr/>
        </p:nvSpPr>
        <p:spPr>
          <a:xfrm>
            <a:off x="13677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sp>
        <p:nvSpPr>
          <p:cNvPr id="383" name="Shape 383"/>
          <p:cNvSpPr/>
          <p:nvPr/>
        </p:nvSpPr>
        <p:spPr>
          <a:xfrm>
            <a:off x="18249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h</a:t>
            </a:r>
          </a:p>
        </p:txBody>
      </p:sp>
      <p:sp>
        <p:nvSpPr>
          <p:cNvPr id="384" name="Shape 384"/>
          <p:cNvSpPr/>
          <p:nvPr/>
        </p:nvSpPr>
        <p:spPr>
          <a:xfrm>
            <a:off x="22821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</p:txBody>
      </p:sp>
      <p:sp>
        <p:nvSpPr>
          <p:cNvPr id="385" name="Shape 385"/>
          <p:cNvSpPr/>
          <p:nvPr/>
        </p:nvSpPr>
        <p:spPr>
          <a:xfrm>
            <a:off x="27393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860200" y="427980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Y</a:t>
            </a:r>
          </a:p>
        </p:txBody>
      </p:sp>
      <p:sp>
        <p:nvSpPr>
          <p:cNvPr id="387" name="Shape 387"/>
          <p:cNvSpPr/>
          <p:nvPr/>
        </p:nvSpPr>
        <p:spPr>
          <a:xfrm>
            <a:off x="31965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k</a:t>
            </a:r>
          </a:p>
        </p:txBody>
      </p:sp>
      <p:sp>
        <p:nvSpPr>
          <p:cNvPr id="388" name="Shape 388"/>
          <p:cNvSpPr/>
          <p:nvPr/>
        </p:nvSpPr>
        <p:spPr>
          <a:xfrm>
            <a:off x="36537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</a:p>
        </p:txBody>
      </p:sp>
      <p:sp>
        <p:nvSpPr>
          <p:cNvPr id="389" name="Shape 389"/>
          <p:cNvSpPr/>
          <p:nvPr/>
        </p:nvSpPr>
        <p:spPr>
          <a:xfrm>
            <a:off x="4110900" y="42797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3260244" y="3085125"/>
            <a:ext cx="455999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391" name="Shape 391"/>
          <p:cNvSpPr/>
          <p:nvPr/>
        </p:nvSpPr>
        <p:spPr>
          <a:xfrm rot="-6299262">
            <a:off x="3049345" y="3282420"/>
            <a:ext cx="163581" cy="40657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92" name="Shape 392"/>
          <p:cNvSpPr txBox="1"/>
          <p:nvPr/>
        </p:nvSpPr>
        <p:spPr>
          <a:xfrm>
            <a:off x="3647850" y="2884575"/>
            <a:ext cx="15924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Suppose i = 3 and j = 6 for this example.</a:t>
            </a:r>
          </a:p>
        </p:txBody>
      </p:sp>
      <p:sp>
        <p:nvSpPr>
          <p:cNvPr id="393" name="Shape 393"/>
          <p:cNvSpPr/>
          <p:nvPr/>
        </p:nvSpPr>
        <p:spPr>
          <a:xfrm>
            <a:off x="2741628" y="36701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g</a:t>
            </a:r>
          </a:p>
        </p:txBody>
      </p:sp>
      <p:sp>
        <p:nvSpPr>
          <p:cNvPr id="394" name="Shape 394"/>
          <p:cNvSpPr/>
          <p:nvPr/>
        </p:nvSpPr>
        <p:spPr>
          <a:xfrm>
            <a:off x="31988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u</a:t>
            </a:r>
          </a:p>
        </p:txBody>
      </p:sp>
      <p:sp>
        <p:nvSpPr>
          <p:cNvPr id="395" name="Shape 395"/>
          <p:cNvSpPr/>
          <p:nvPr/>
        </p:nvSpPr>
        <p:spPr>
          <a:xfrm>
            <a:off x="36560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</p:txBody>
      </p:sp>
      <p:sp>
        <p:nvSpPr>
          <p:cNvPr id="396" name="Shape 396"/>
          <p:cNvSpPr/>
          <p:nvPr/>
        </p:nvSpPr>
        <p:spPr>
          <a:xfrm>
            <a:off x="41132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4631844" y="3694725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</a:t>
            </a:r>
          </a:p>
        </p:txBody>
      </p:sp>
      <p:sp>
        <p:nvSpPr>
          <p:cNvPr id="398" name="Shape 398"/>
          <p:cNvSpPr/>
          <p:nvPr/>
        </p:nvSpPr>
        <p:spPr>
          <a:xfrm rot="-6299262">
            <a:off x="4420945" y="3892020"/>
            <a:ext cx="163581" cy="40657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99" name="Shape 399"/>
          <p:cNvSpPr/>
          <p:nvPr/>
        </p:nvSpPr>
        <p:spPr>
          <a:xfrm rot="-3599248">
            <a:off x="3349104" y="2777533"/>
            <a:ext cx="163554" cy="406578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405" name="Shape 405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LCS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Consider two cases on the strings X and Y.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 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X[i] != Y[j]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Then </a:t>
            </a:r>
            <a:r>
              <a:rPr b="1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T(i, j) = max{T(i-1, j), T(i, j-1)}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since either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</a:t>
            </a:r>
            <a:r>
              <a:rPr b="1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LCS(X[0:i], Y[0:j]) = LCS(X[0:i-1], Y[0:j])</a:t>
            </a: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          is not involved or</a:t>
            </a:r>
          </a:p>
        </p:txBody>
      </p:sp>
      <p:sp>
        <p:nvSpPr>
          <p:cNvPr id="406" name="Shape 406"/>
          <p:cNvSpPr/>
          <p:nvPr/>
        </p:nvSpPr>
        <p:spPr>
          <a:xfrm>
            <a:off x="1367700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</a:p>
        </p:txBody>
      </p:sp>
      <p:sp>
        <p:nvSpPr>
          <p:cNvPr id="407" name="Shape 407"/>
          <p:cNvSpPr/>
          <p:nvPr/>
        </p:nvSpPr>
        <p:spPr>
          <a:xfrm>
            <a:off x="1824900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</a:p>
        </p:txBody>
      </p:sp>
      <p:sp>
        <p:nvSpPr>
          <p:cNvPr id="408" name="Shape 408"/>
          <p:cNvSpPr/>
          <p:nvPr/>
        </p:nvSpPr>
        <p:spPr>
          <a:xfrm>
            <a:off x="2282100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860200" y="367020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</a:t>
            </a:r>
          </a:p>
        </p:txBody>
      </p:sp>
      <p:sp>
        <p:nvSpPr>
          <p:cNvPr id="410" name="Shape 410"/>
          <p:cNvSpPr/>
          <p:nvPr/>
        </p:nvSpPr>
        <p:spPr>
          <a:xfrm>
            <a:off x="13677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sp>
        <p:nvSpPr>
          <p:cNvPr id="411" name="Shape 411"/>
          <p:cNvSpPr/>
          <p:nvPr/>
        </p:nvSpPr>
        <p:spPr>
          <a:xfrm>
            <a:off x="18249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h</a:t>
            </a:r>
          </a:p>
        </p:txBody>
      </p:sp>
      <p:sp>
        <p:nvSpPr>
          <p:cNvPr id="412" name="Shape 412"/>
          <p:cNvSpPr/>
          <p:nvPr/>
        </p:nvSpPr>
        <p:spPr>
          <a:xfrm>
            <a:off x="22821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</p:txBody>
      </p:sp>
      <p:sp>
        <p:nvSpPr>
          <p:cNvPr id="413" name="Shape 413"/>
          <p:cNvSpPr/>
          <p:nvPr/>
        </p:nvSpPr>
        <p:spPr>
          <a:xfrm>
            <a:off x="27393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860200" y="427980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Y</a:t>
            </a:r>
          </a:p>
        </p:txBody>
      </p:sp>
      <p:sp>
        <p:nvSpPr>
          <p:cNvPr id="415" name="Shape 415"/>
          <p:cNvSpPr/>
          <p:nvPr/>
        </p:nvSpPr>
        <p:spPr>
          <a:xfrm>
            <a:off x="31965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k</a:t>
            </a:r>
          </a:p>
        </p:txBody>
      </p:sp>
      <p:sp>
        <p:nvSpPr>
          <p:cNvPr id="416" name="Shape 416"/>
          <p:cNvSpPr/>
          <p:nvPr/>
        </p:nvSpPr>
        <p:spPr>
          <a:xfrm>
            <a:off x="36537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</a:p>
        </p:txBody>
      </p:sp>
      <p:sp>
        <p:nvSpPr>
          <p:cNvPr id="417" name="Shape 417"/>
          <p:cNvSpPr/>
          <p:nvPr/>
        </p:nvSpPr>
        <p:spPr>
          <a:xfrm>
            <a:off x="4110900" y="42797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3260244" y="3085125"/>
            <a:ext cx="455999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419" name="Shape 419"/>
          <p:cNvSpPr/>
          <p:nvPr/>
        </p:nvSpPr>
        <p:spPr>
          <a:xfrm rot="-6299262">
            <a:off x="3049345" y="3282420"/>
            <a:ext cx="163581" cy="40657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420" name="Shape 420"/>
          <p:cNvSpPr txBox="1"/>
          <p:nvPr/>
        </p:nvSpPr>
        <p:spPr>
          <a:xfrm>
            <a:off x="3647850" y="2884575"/>
            <a:ext cx="15924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Suppose i = 3 and j = 6 for this example.</a:t>
            </a:r>
          </a:p>
        </p:txBody>
      </p:sp>
      <p:sp>
        <p:nvSpPr>
          <p:cNvPr id="421" name="Shape 421"/>
          <p:cNvSpPr/>
          <p:nvPr/>
        </p:nvSpPr>
        <p:spPr>
          <a:xfrm>
            <a:off x="2741628" y="36701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g</a:t>
            </a:r>
          </a:p>
        </p:txBody>
      </p:sp>
      <p:sp>
        <p:nvSpPr>
          <p:cNvPr id="422" name="Shape 422"/>
          <p:cNvSpPr/>
          <p:nvPr/>
        </p:nvSpPr>
        <p:spPr>
          <a:xfrm>
            <a:off x="31988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u</a:t>
            </a:r>
          </a:p>
        </p:txBody>
      </p:sp>
      <p:sp>
        <p:nvSpPr>
          <p:cNvPr id="423" name="Shape 423"/>
          <p:cNvSpPr/>
          <p:nvPr/>
        </p:nvSpPr>
        <p:spPr>
          <a:xfrm>
            <a:off x="36560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</p:txBody>
      </p:sp>
      <p:sp>
        <p:nvSpPr>
          <p:cNvPr id="424" name="Shape 424"/>
          <p:cNvSpPr/>
          <p:nvPr/>
        </p:nvSpPr>
        <p:spPr>
          <a:xfrm>
            <a:off x="41132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x="4631844" y="3694725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</a:t>
            </a:r>
          </a:p>
        </p:txBody>
      </p:sp>
      <p:sp>
        <p:nvSpPr>
          <p:cNvPr id="426" name="Shape 426"/>
          <p:cNvSpPr/>
          <p:nvPr/>
        </p:nvSpPr>
        <p:spPr>
          <a:xfrm rot="-6299262">
            <a:off x="4420945" y="3892020"/>
            <a:ext cx="163581" cy="40657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427" name="Shape 427"/>
          <p:cNvSpPr/>
          <p:nvPr/>
        </p:nvSpPr>
        <p:spPr>
          <a:xfrm rot="-3599248">
            <a:off x="3349104" y="2777533"/>
            <a:ext cx="163554" cy="406578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428" name="Shape 428"/>
          <p:cNvSpPr/>
          <p:nvPr/>
        </p:nvSpPr>
        <p:spPr>
          <a:xfrm>
            <a:off x="6628609" y="5696498"/>
            <a:ext cx="263100" cy="2634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434" name="Shape 43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LCS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Consider two cases on the strings X and Y.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 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X[i] != Y[j]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Then </a:t>
            </a:r>
            <a:r>
              <a:rPr b="1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T(i, j) = max{T(i-1, j), T(i, j-1)}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since either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</a:t>
            </a:r>
            <a:r>
              <a:rPr b="1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LCS(X[0:i], Y[0:j]) = LCS(X[0:i-1], Y[0:j])</a:t>
            </a: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          is not involved or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</a:t>
            </a:r>
            <a:r>
              <a:rPr b="1"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LCS(X[0:i], Y[0:j]) = LCS(X[0:i], Y[0:j-1])</a:t>
            </a: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          is not involved</a:t>
            </a:r>
          </a:p>
        </p:txBody>
      </p:sp>
      <p:sp>
        <p:nvSpPr>
          <p:cNvPr id="435" name="Shape 435"/>
          <p:cNvSpPr/>
          <p:nvPr/>
        </p:nvSpPr>
        <p:spPr>
          <a:xfrm>
            <a:off x="1367700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</a:p>
        </p:txBody>
      </p:sp>
      <p:sp>
        <p:nvSpPr>
          <p:cNvPr id="436" name="Shape 436"/>
          <p:cNvSpPr/>
          <p:nvPr/>
        </p:nvSpPr>
        <p:spPr>
          <a:xfrm>
            <a:off x="1824900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</a:p>
        </p:txBody>
      </p:sp>
      <p:sp>
        <p:nvSpPr>
          <p:cNvPr id="437" name="Shape 437"/>
          <p:cNvSpPr/>
          <p:nvPr/>
        </p:nvSpPr>
        <p:spPr>
          <a:xfrm>
            <a:off x="2282100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860200" y="367020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</a:t>
            </a:r>
          </a:p>
        </p:txBody>
      </p:sp>
      <p:sp>
        <p:nvSpPr>
          <p:cNvPr id="439" name="Shape 439"/>
          <p:cNvSpPr/>
          <p:nvPr/>
        </p:nvSpPr>
        <p:spPr>
          <a:xfrm>
            <a:off x="13677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sp>
        <p:nvSpPr>
          <p:cNvPr id="440" name="Shape 440"/>
          <p:cNvSpPr/>
          <p:nvPr/>
        </p:nvSpPr>
        <p:spPr>
          <a:xfrm>
            <a:off x="18249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h</a:t>
            </a:r>
          </a:p>
        </p:txBody>
      </p:sp>
      <p:sp>
        <p:nvSpPr>
          <p:cNvPr id="441" name="Shape 441"/>
          <p:cNvSpPr/>
          <p:nvPr/>
        </p:nvSpPr>
        <p:spPr>
          <a:xfrm>
            <a:off x="22821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</p:txBody>
      </p:sp>
      <p:sp>
        <p:nvSpPr>
          <p:cNvPr id="442" name="Shape 442"/>
          <p:cNvSpPr/>
          <p:nvPr/>
        </p:nvSpPr>
        <p:spPr>
          <a:xfrm>
            <a:off x="27393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860200" y="4279800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Y</a:t>
            </a:r>
          </a:p>
        </p:txBody>
      </p:sp>
      <p:sp>
        <p:nvSpPr>
          <p:cNvPr id="444" name="Shape 444"/>
          <p:cNvSpPr/>
          <p:nvPr/>
        </p:nvSpPr>
        <p:spPr>
          <a:xfrm>
            <a:off x="31965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k</a:t>
            </a:r>
          </a:p>
        </p:txBody>
      </p:sp>
      <p:sp>
        <p:nvSpPr>
          <p:cNvPr id="445" name="Shape 445"/>
          <p:cNvSpPr/>
          <p:nvPr/>
        </p:nvSpPr>
        <p:spPr>
          <a:xfrm>
            <a:off x="3653700" y="4279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</a:p>
        </p:txBody>
      </p:sp>
      <p:sp>
        <p:nvSpPr>
          <p:cNvPr id="446" name="Shape 446"/>
          <p:cNvSpPr/>
          <p:nvPr/>
        </p:nvSpPr>
        <p:spPr>
          <a:xfrm>
            <a:off x="4110900" y="42797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3260244" y="3085125"/>
            <a:ext cx="455999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448" name="Shape 448"/>
          <p:cNvSpPr/>
          <p:nvPr/>
        </p:nvSpPr>
        <p:spPr>
          <a:xfrm rot="-6299262">
            <a:off x="3049345" y="3282420"/>
            <a:ext cx="163581" cy="40657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449" name="Shape 449"/>
          <p:cNvSpPr txBox="1"/>
          <p:nvPr/>
        </p:nvSpPr>
        <p:spPr>
          <a:xfrm>
            <a:off x="3647850" y="2884575"/>
            <a:ext cx="15924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Suppose i = 3 and j = 6 for this example.</a:t>
            </a:r>
          </a:p>
        </p:txBody>
      </p:sp>
      <p:sp>
        <p:nvSpPr>
          <p:cNvPr id="450" name="Shape 450"/>
          <p:cNvSpPr/>
          <p:nvPr/>
        </p:nvSpPr>
        <p:spPr>
          <a:xfrm>
            <a:off x="2741628" y="36701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g</a:t>
            </a:r>
          </a:p>
        </p:txBody>
      </p:sp>
      <p:sp>
        <p:nvSpPr>
          <p:cNvPr id="451" name="Shape 451"/>
          <p:cNvSpPr/>
          <p:nvPr/>
        </p:nvSpPr>
        <p:spPr>
          <a:xfrm>
            <a:off x="31988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u</a:t>
            </a:r>
          </a:p>
        </p:txBody>
      </p:sp>
      <p:sp>
        <p:nvSpPr>
          <p:cNvPr id="452" name="Shape 452"/>
          <p:cNvSpPr/>
          <p:nvPr/>
        </p:nvSpPr>
        <p:spPr>
          <a:xfrm>
            <a:off x="36560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</p:txBody>
      </p:sp>
      <p:sp>
        <p:nvSpPr>
          <p:cNvPr id="453" name="Shape 453"/>
          <p:cNvSpPr/>
          <p:nvPr/>
        </p:nvSpPr>
        <p:spPr>
          <a:xfrm>
            <a:off x="4113228" y="3670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4631844" y="3694725"/>
            <a:ext cx="456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</a:t>
            </a:r>
          </a:p>
        </p:txBody>
      </p:sp>
      <p:sp>
        <p:nvSpPr>
          <p:cNvPr id="455" name="Shape 455"/>
          <p:cNvSpPr/>
          <p:nvPr/>
        </p:nvSpPr>
        <p:spPr>
          <a:xfrm rot="-6299262">
            <a:off x="4420945" y="3892020"/>
            <a:ext cx="163581" cy="40657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456" name="Shape 456"/>
          <p:cNvSpPr/>
          <p:nvPr/>
        </p:nvSpPr>
        <p:spPr>
          <a:xfrm rot="-3599248">
            <a:off x="3349104" y="2777533"/>
            <a:ext cx="163554" cy="406578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457" name="Shape 457"/>
          <p:cNvSpPr/>
          <p:nvPr/>
        </p:nvSpPr>
        <p:spPr>
          <a:xfrm>
            <a:off x="6628609" y="5696498"/>
            <a:ext cx="263100" cy="2634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</a:t>
            </a:r>
          </a:p>
        </p:txBody>
      </p:sp>
      <p:sp>
        <p:nvSpPr>
          <p:cNvPr id="458" name="Shape 458"/>
          <p:cNvSpPr/>
          <p:nvPr/>
        </p:nvSpPr>
        <p:spPr>
          <a:xfrm>
            <a:off x="6628609" y="6058837"/>
            <a:ext cx="263100" cy="2634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Dynamic Programming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More DP algorithms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Longest Common Subsequence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Knapsack (0/1 and Unbounded)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Maximal Independent Set</a:t>
            </a:r>
          </a:p>
        </p:txBody>
      </p:sp>
      <p:sp>
        <p:nvSpPr>
          <p:cNvPr id="75" name="Shape 7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Outline for Today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LCS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So, we get three cases in our recursive definition.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2895600" y="2895600"/>
            <a:ext cx="603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latin typeface="Consolas"/>
                <a:ea typeface="Consolas"/>
                <a:cs typeface="Consolas"/>
                <a:sym typeface="Consolas"/>
              </a:rPr>
              <a:t>{</a:t>
            </a:r>
          </a:p>
        </p:txBody>
      </p:sp>
      <p:sp>
        <p:nvSpPr>
          <p:cNvPr id="465" name="Shape 465"/>
          <p:cNvSpPr txBox="1"/>
          <p:nvPr>
            <p:ph idx="4294967295" type="subTitle"/>
          </p:nvPr>
        </p:nvSpPr>
        <p:spPr>
          <a:xfrm>
            <a:off x="0" y="2395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849025" y="3303050"/>
            <a:ext cx="228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(i, j) =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3432030" y="3010008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1 + T(i-1, j-1)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max{T(i-1, j),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T(i, j-1)}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5403901" y="2896475"/>
            <a:ext cx="246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or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is -1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≠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474" name="Shape 47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LCS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Steps of dynamic programming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(4) If necessary, track additional information so that the algorithm from (3)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can solve a related problem.</a:t>
            </a:r>
          </a:p>
        </p:txBody>
      </p:sp>
      <p:pic>
        <p:nvPicPr>
          <p:cNvPr id="475" name="Shape 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550" y="2316871"/>
            <a:ext cx="438750" cy="4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150" y="2698082"/>
            <a:ext cx="438750" cy="4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LCS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In what order do we need to fill our table according to the formulation from (2)?</a:t>
            </a:r>
          </a:p>
        </p:txBody>
      </p:sp>
      <p:sp>
        <p:nvSpPr>
          <p:cNvPr id="482" name="Shape 482"/>
          <p:cNvSpPr txBox="1"/>
          <p:nvPr>
            <p:ph idx="4294967295" type="subTitle"/>
          </p:nvPr>
        </p:nvSpPr>
        <p:spPr>
          <a:xfrm>
            <a:off x="0" y="2395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483" name="Shape 483"/>
          <p:cNvSpPr/>
          <p:nvPr/>
        </p:nvSpPr>
        <p:spPr>
          <a:xfrm>
            <a:off x="3658200" y="32374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3882300" y="32374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4106400" y="32374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4330500" y="32374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4554600" y="32374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4778700" y="32374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5002800" y="32374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5226900" y="32374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3658200" y="34615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3882300" y="34615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4106400" y="34615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4330500" y="34615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4554600" y="34615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4778700" y="34615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5002800" y="34615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5226900" y="34615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3658200" y="36856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3882300" y="36856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4106400" y="36856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4330500" y="36856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4554600" y="36856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4778700" y="36856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5002800" y="36856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5226900" y="36856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3658200" y="39097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3882300" y="39097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4106400" y="39097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4330500" y="39097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4554600" y="39097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4778700" y="39097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3" name="Shape 513"/>
          <p:cNvSpPr/>
          <p:nvPr/>
        </p:nvSpPr>
        <p:spPr>
          <a:xfrm>
            <a:off x="5002800" y="39097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4" name="Shape 514"/>
          <p:cNvSpPr/>
          <p:nvPr/>
        </p:nvSpPr>
        <p:spPr>
          <a:xfrm>
            <a:off x="5226900" y="39097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3658200" y="41338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3882300" y="41338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7" name="Shape 517"/>
          <p:cNvSpPr/>
          <p:nvPr/>
        </p:nvSpPr>
        <p:spPr>
          <a:xfrm>
            <a:off x="4106400" y="41338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4330500" y="4133848"/>
            <a:ext cx="224100" cy="224100"/>
          </a:xfrm>
          <a:prstGeom prst="rect">
            <a:avLst/>
          </a:prstGeom>
          <a:solidFill>
            <a:srgbClr val="FFD5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4554600" y="41338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4778700" y="41338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5002800" y="41338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5226900" y="41338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3658200" y="43579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3882300" y="43579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5" name="Shape 525"/>
          <p:cNvSpPr/>
          <p:nvPr/>
        </p:nvSpPr>
        <p:spPr>
          <a:xfrm>
            <a:off x="4106400" y="43579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4330500" y="43579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7" name="Shape 527"/>
          <p:cNvSpPr/>
          <p:nvPr/>
        </p:nvSpPr>
        <p:spPr>
          <a:xfrm>
            <a:off x="4554600" y="43579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4778700" y="43579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5002800" y="43579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5226900" y="43579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1" name="Shape 531"/>
          <p:cNvSpPr/>
          <p:nvPr/>
        </p:nvSpPr>
        <p:spPr>
          <a:xfrm>
            <a:off x="3658200" y="45820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3882300" y="45820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4106400" y="45820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4330500" y="45820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4554600" y="45820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4778700" y="45820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5002800" y="45820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5226900" y="45820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3658200" y="48061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3882300" y="48061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4106400" y="48061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2" name="Shape 542"/>
          <p:cNvSpPr/>
          <p:nvPr/>
        </p:nvSpPr>
        <p:spPr>
          <a:xfrm>
            <a:off x="4330500" y="48061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4554600" y="48061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4778700" y="48061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5002800" y="48061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5226900" y="48061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7" name="Shape 547"/>
          <p:cNvSpPr txBox="1"/>
          <p:nvPr/>
        </p:nvSpPr>
        <p:spPr>
          <a:xfrm>
            <a:off x="4204182" y="297005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cxnSp>
        <p:nvCxnSpPr>
          <p:cNvPr id="548" name="Shape 548"/>
          <p:cNvCxnSpPr/>
          <p:nvPr/>
        </p:nvCxnSpPr>
        <p:spPr>
          <a:xfrm rot="10800000">
            <a:off x="4442550" y="3984393"/>
            <a:ext cx="0" cy="224100"/>
          </a:xfrm>
          <a:prstGeom prst="straightConnector1">
            <a:avLst/>
          </a:prstGeom>
          <a:noFill/>
          <a:ln cap="flat" cmpd="sng" w="9525">
            <a:solidFill>
              <a:srgbClr val="D3368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549" name="Shape 549"/>
          <p:cNvCxnSpPr/>
          <p:nvPr/>
        </p:nvCxnSpPr>
        <p:spPr>
          <a:xfrm rot="10800000">
            <a:off x="4181044" y="4245898"/>
            <a:ext cx="224100" cy="0"/>
          </a:xfrm>
          <a:prstGeom prst="straightConnector1">
            <a:avLst/>
          </a:prstGeom>
          <a:noFill/>
          <a:ln cap="flat" cmpd="sng" w="9525">
            <a:solidFill>
              <a:srgbClr val="D3368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550" name="Shape 550"/>
          <p:cNvCxnSpPr/>
          <p:nvPr/>
        </p:nvCxnSpPr>
        <p:spPr>
          <a:xfrm rot="10800000">
            <a:off x="4221622" y="4017156"/>
            <a:ext cx="195900" cy="195900"/>
          </a:xfrm>
          <a:prstGeom prst="straightConnector1">
            <a:avLst/>
          </a:prstGeom>
          <a:noFill/>
          <a:ln cap="flat" cmpd="sng" w="9525">
            <a:solidFill>
              <a:srgbClr val="D3368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51" name="Shape 551"/>
          <p:cNvSpPr txBox="1"/>
          <p:nvPr/>
        </p:nvSpPr>
        <p:spPr>
          <a:xfrm>
            <a:off x="3289782" y="411305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3537043" y="297005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3308443" y="3217311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2895600" y="5334000"/>
            <a:ext cx="603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latin typeface="Consolas"/>
                <a:ea typeface="Consolas"/>
                <a:cs typeface="Consolas"/>
                <a:sym typeface="Consolas"/>
              </a:rPr>
              <a:t>{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x="1849025" y="5741450"/>
            <a:ext cx="228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T(i, j) =</a:t>
            </a:r>
          </a:p>
        </p:txBody>
      </p:sp>
      <p:sp>
        <p:nvSpPr>
          <p:cNvPr id="556" name="Shape 556"/>
          <p:cNvSpPr txBox="1"/>
          <p:nvPr/>
        </p:nvSpPr>
        <p:spPr>
          <a:xfrm>
            <a:off x="3432030" y="5448408"/>
            <a:ext cx="3000000" cy="129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1 + T(i-1, j-1)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max{T(i-1, j),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    T(i, j-1)}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5403901" y="5334875"/>
            <a:ext cx="246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or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is -1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≠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LCS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In what order do we need to fill our table according to the formulation from (2)?</a:t>
            </a:r>
          </a:p>
        </p:txBody>
      </p:sp>
      <p:sp>
        <p:nvSpPr>
          <p:cNvPr id="563" name="Shape 563"/>
          <p:cNvSpPr txBox="1"/>
          <p:nvPr>
            <p:ph idx="4294967295" type="subTitle"/>
          </p:nvPr>
        </p:nvSpPr>
        <p:spPr>
          <a:xfrm>
            <a:off x="0" y="2395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564" name="Shape 564"/>
          <p:cNvSpPr/>
          <p:nvPr/>
        </p:nvSpPr>
        <p:spPr>
          <a:xfrm>
            <a:off x="3658200" y="32374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3882300" y="32374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4106400" y="32374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7" name="Shape 567"/>
          <p:cNvSpPr/>
          <p:nvPr/>
        </p:nvSpPr>
        <p:spPr>
          <a:xfrm>
            <a:off x="4330500" y="32374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8" name="Shape 568"/>
          <p:cNvSpPr/>
          <p:nvPr/>
        </p:nvSpPr>
        <p:spPr>
          <a:xfrm>
            <a:off x="4554600" y="32374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9" name="Shape 569"/>
          <p:cNvSpPr/>
          <p:nvPr/>
        </p:nvSpPr>
        <p:spPr>
          <a:xfrm>
            <a:off x="4778700" y="32374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0" name="Shape 570"/>
          <p:cNvSpPr/>
          <p:nvPr/>
        </p:nvSpPr>
        <p:spPr>
          <a:xfrm>
            <a:off x="5002800" y="32374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1" name="Shape 571"/>
          <p:cNvSpPr/>
          <p:nvPr/>
        </p:nvSpPr>
        <p:spPr>
          <a:xfrm>
            <a:off x="5226900" y="32374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2" name="Shape 572"/>
          <p:cNvSpPr/>
          <p:nvPr/>
        </p:nvSpPr>
        <p:spPr>
          <a:xfrm>
            <a:off x="3658200" y="34615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3" name="Shape 573"/>
          <p:cNvSpPr/>
          <p:nvPr/>
        </p:nvSpPr>
        <p:spPr>
          <a:xfrm>
            <a:off x="3882300" y="34615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4" name="Shape 574"/>
          <p:cNvSpPr/>
          <p:nvPr/>
        </p:nvSpPr>
        <p:spPr>
          <a:xfrm>
            <a:off x="4106400" y="34615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5" name="Shape 575"/>
          <p:cNvSpPr/>
          <p:nvPr/>
        </p:nvSpPr>
        <p:spPr>
          <a:xfrm>
            <a:off x="4330500" y="34615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6" name="Shape 576"/>
          <p:cNvSpPr/>
          <p:nvPr/>
        </p:nvSpPr>
        <p:spPr>
          <a:xfrm>
            <a:off x="4554600" y="34615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7" name="Shape 577"/>
          <p:cNvSpPr/>
          <p:nvPr/>
        </p:nvSpPr>
        <p:spPr>
          <a:xfrm>
            <a:off x="4778700" y="34615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8" name="Shape 578"/>
          <p:cNvSpPr/>
          <p:nvPr/>
        </p:nvSpPr>
        <p:spPr>
          <a:xfrm>
            <a:off x="5002800" y="34615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9" name="Shape 579"/>
          <p:cNvSpPr/>
          <p:nvPr/>
        </p:nvSpPr>
        <p:spPr>
          <a:xfrm>
            <a:off x="5226900" y="34615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0" name="Shape 580"/>
          <p:cNvSpPr/>
          <p:nvPr/>
        </p:nvSpPr>
        <p:spPr>
          <a:xfrm>
            <a:off x="3658200" y="36856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1" name="Shape 581"/>
          <p:cNvSpPr/>
          <p:nvPr/>
        </p:nvSpPr>
        <p:spPr>
          <a:xfrm>
            <a:off x="3882300" y="36856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2" name="Shape 582"/>
          <p:cNvSpPr/>
          <p:nvPr/>
        </p:nvSpPr>
        <p:spPr>
          <a:xfrm>
            <a:off x="4106400" y="36856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3" name="Shape 583"/>
          <p:cNvSpPr/>
          <p:nvPr/>
        </p:nvSpPr>
        <p:spPr>
          <a:xfrm>
            <a:off x="4330500" y="36856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4" name="Shape 584"/>
          <p:cNvSpPr/>
          <p:nvPr/>
        </p:nvSpPr>
        <p:spPr>
          <a:xfrm>
            <a:off x="4554600" y="36856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5" name="Shape 585"/>
          <p:cNvSpPr/>
          <p:nvPr/>
        </p:nvSpPr>
        <p:spPr>
          <a:xfrm>
            <a:off x="4778700" y="36856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6" name="Shape 586"/>
          <p:cNvSpPr/>
          <p:nvPr/>
        </p:nvSpPr>
        <p:spPr>
          <a:xfrm>
            <a:off x="5002800" y="36856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7" name="Shape 587"/>
          <p:cNvSpPr/>
          <p:nvPr/>
        </p:nvSpPr>
        <p:spPr>
          <a:xfrm>
            <a:off x="5226900" y="36856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8" name="Shape 588"/>
          <p:cNvSpPr/>
          <p:nvPr/>
        </p:nvSpPr>
        <p:spPr>
          <a:xfrm>
            <a:off x="3658200" y="39097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9" name="Shape 589"/>
          <p:cNvSpPr/>
          <p:nvPr/>
        </p:nvSpPr>
        <p:spPr>
          <a:xfrm>
            <a:off x="3882300" y="39097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0" name="Shape 590"/>
          <p:cNvSpPr/>
          <p:nvPr/>
        </p:nvSpPr>
        <p:spPr>
          <a:xfrm>
            <a:off x="4106400" y="39097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1" name="Shape 591"/>
          <p:cNvSpPr/>
          <p:nvPr/>
        </p:nvSpPr>
        <p:spPr>
          <a:xfrm>
            <a:off x="4330500" y="39097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2" name="Shape 592"/>
          <p:cNvSpPr/>
          <p:nvPr/>
        </p:nvSpPr>
        <p:spPr>
          <a:xfrm>
            <a:off x="4554600" y="39097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3" name="Shape 593"/>
          <p:cNvSpPr/>
          <p:nvPr/>
        </p:nvSpPr>
        <p:spPr>
          <a:xfrm>
            <a:off x="4778700" y="39097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4" name="Shape 594"/>
          <p:cNvSpPr/>
          <p:nvPr/>
        </p:nvSpPr>
        <p:spPr>
          <a:xfrm>
            <a:off x="5002800" y="39097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5" name="Shape 595"/>
          <p:cNvSpPr/>
          <p:nvPr/>
        </p:nvSpPr>
        <p:spPr>
          <a:xfrm>
            <a:off x="5226900" y="39097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3658200" y="41338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7" name="Shape 597"/>
          <p:cNvSpPr/>
          <p:nvPr/>
        </p:nvSpPr>
        <p:spPr>
          <a:xfrm>
            <a:off x="3882300" y="41338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8" name="Shape 598"/>
          <p:cNvSpPr/>
          <p:nvPr/>
        </p:nvSpPr>
        <p:spPr>
          <a:xfrm>
            <a:off x="4106400" y="41338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9" name="Shape 599"/>
          <p:cNvSpPr/>
          <p:nvPr/>
        </p:nvSpPr>
        <p:spPr>
          <a:xfrm>
            <a:off x="4330500" y="4133848"/>
            <a:ext cx="224100" cy="224100"/>
          </a:xfrm>
          <a:prstGeom prst="rect">
            <a:avLst/>
          </a:prstGeom>
          <a:solidFill>
            <a:srgbClr val="FFD54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0" name="Shape 600"/>
          <p:cNvSpPr/>
          <p:nvPr/>
        </p:nvSpPr>
        <p:spPr>
          <a:xfrm>
            <a:off x="4554600" y="41338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4778700" y="41338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2" name="Shape 602"/>
          <p:cNvSpPr/>
          <p:nvPr/>
        </p:nvSpPr>
        <p:spPr>
          <a:xfrm>
            <a:off x="5002800" y="41338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3" name="Shape 603"/>
          <p:cNvSpPr/>
          <p:nvPr/>
        </p:nvSpPr>
        <p:spPr>
          <a:xfrm>
            <a:off x="5226900" y="41338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4" name="Shape 604"/>
          <p:cNvSpPr/>
          <p:nvPr/>
        </p:nvSpPr>
        <p:spPr>
          <a:xfrm>
            <a:off x="3658200" y="43579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3882300" y="43579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6" name="Shape 606"/>
          <p:cNvSpPr/>
          <p:nvPr/>
        </p:nvSpPr>
        <p:spPr>
          <a:xfrm>
            <a:off x="4106400" y="43579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4330500" y="43579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8" name="Shape 608"/>
          <p:cNvSpPr/>
          <p:nvPr/>
        </p:nvSpPr>
        <p:spPr>
          <a:xfrm>
            <a:off x="4554600" y="43579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9" name="Shape 609"/>
          <p:cNvSpPr/>
          <p:nvPr/>
        </p:nvSpPr>
        <p:spPr>
          <a:xfrm>
            <a:off x="4778700" y="43579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0" name="Shape 610"/>
          <p:cNvSpPr/>
          <p:nvPr/>
        </p:nvSpPr>
        <p:spPr>
          <a:xfrm>
            <a:off x="5002800" y="43579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1" name="Shape 611"/>
          <p:cNvSpPr/>
          <p:nvPr/>
        </p:nvSpPr>
        <p:spPr>
          <a:xfrm>
            <a:off x="5226900" y="43579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2" name="Shape 612"/>
          <p:cNvSpPr/>
          <p:nvPr/>
        </p:nvSpPr>
        <p:spPr>
          <a:xfrm>
            <a:off x="3658200" y="45820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3" name="Shape 613"/>
          <p:cNvSpPr/>
          <p:nvPr/>
        </p:nvSpPr>
        <p:spPr>
          <a:xfrm>
            <a:off x="3882300" y="45820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4" name="Shape 614"/>
          <p:cNvSpPr/>
          <p:nvPr/>
        </p:nvSpPr>
        <p:spPr>
          <a:xfrm>
            <a:off x="4106400" y="45820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5" name="Shape 615"/>
          <p:cNvSpPr/>
          <p:nvPr/>
        </p:nvSpPr>
        <p:spPr>
          <a:xfrm>
            <a:off x="4330500" y="45820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4554600" y="45820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7" name="Shape 617"/>
          <p:cNvSpPr/>
          <p:nvPr/>
        </p:nvSpPr>
        <p:spPr>
          <a:xfrm>
            <a:off x="4778700" y="45820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8" name="Shape 618"/>
          <p:cNvSpPr/>
          <p:nvPr/>
        </p:nvSpPr>
        <p:spPr>
          <a:xfrm>
            <a:off x="5002800" y="45820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9" name="Shape 619"/>
          <p:cNvSpPr/>
          <p:nvPr/>
        </p:nvSpPr>
        <p:spPr>
          <a:xfrm>
            <a:off x="5226900" y="45820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3658200" y="48061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3882300" y="48061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2" name="Shape 622"/>
          <p:cNvSpPr/>
          <p:nvPr/>
        </p:nvSpPr>
        <p:spPr>
          <a:xfrm>
            <a:off x="4106400" y="48061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4330500" y="48061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4554600" y="48061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4778700" y="48061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5002800" y="48061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7" name="Shape 627"/>
          <p:cNvSpPr/>
          <p:nvPr/>
        </p:nvSpPr>
        <p:spPr>
          <a:xfrm>
            <a:off x="5226900" y="4806148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8" name="Shape 628"/>
          <p:cNvSpPr txBox="1"/>
          <p:nvPr/>
        </p:nvSpPr>
        <p:spPr>
          <a:xfrm>
            <a:off x="4204182" y="297005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629" name="Shape 629"/>
          <p:cNvSpPr/>
          <p:nvPr/>
        </p:nvSpPr>
        <p:spPr>
          <a:xfrm rot="-4499691">
            <a:off x="5805765" y="3914363"/>
            <a:ext cx="124857" cy="547674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cxnSp>
        <p:nvCxnSpPr>
          <p:cNvPr id="630" name="Shape 630"/>
          <p:cNvCxnSpPr/>
          <p:nvPr/>
        </p:nvCxnSpPr>
        <p:spPr>
          <a:xfrm rot="10800000">
            <a:off x="4442550" y="3984393"/>
            <a:ext cx="0" cy="224100"/>
          </a:xfrm>
          <a:prstGeom prst="straightConnector1">
            <a:avLst/>
          </a:prstGeom>
          <a:noFill/>
          <a:ln cap="flat" cmpd="sng" w="9525">
            <a:solidFill>
              <a:srgbClr val="D3368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31" name="Shape 631"/>
          <p:cNvCxnSpPr/>
          <p:nvPr/>
        </p:nvCxnSpPr>
        <p:spPr>
          <a:xfrm rot="10800000">
            <a:off x="4181044" y="4245898"/>
            <a:ext cx="224100" cy="0"/>
          </a:xfrm>
          <a:prstGeom prst="straightConnector1">
            <a:avLst/>
          </a:prstGeom>
          <a:noFill/>
          <a:ln cap="flat" cmpd="sng" w="9525">
            <a:solidFill>
              <a:srgbClr val="D3368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32" name="Shape 632"/>
          <p:cNvCxnSpPr/>
          <p:nvPr/>
        </p:nvCxnSpPr>
        <p:spPr>
          <a:xfrm rot="10800000">
            <a:off x="4221622" y="4017156"/>
            <a:ext cx="195900" cy="195900"/>
          </a:xfrm>
          <a:prstGeom prst="straightConnector1">
            <a:avLst/>
          </a:prstGeom>
          <a:noFill/>
          <a:ln cap="flat" cmpd="sng" w="9525">
            <a:solidFill>
              <a:srgbClr val="D3368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633" name="Shape 633"/>
          <p:cNvSpPr txBox="1"/>
          <p:nvPr/>
        </p:nvSpPr>
        <p:spPr>
          <a:xfrm>
            <a:off x="3289782" y="411305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6123300" y="3973050"/>
            <a:ext cx="2579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An element at position (i, j) in the table depends on elements at positions (i-1, j), (i, j-1), and (i-1, j-1). So we want to fill out the values at these positions before (i, j).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3537043" y="297005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636" name="Shape 636"/>
          <p:cNvSpPr txBox="1"/>
          <p:nvPr/>
        </p:nvSpPr>
        <p:spPr>
          <a:xfrm>
            <a:off x="3308443" y="3217311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637" name="Shape 637"/>
          <p:cNvSpPr txBox="1"/>
          <p:nvPr/>
        </p:nvSpPr>
        <p:spPr>
          <a:xfrm>
            <a:off x="2895600" y="5334000"/>
            <a:ext cx="603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latin typeface="Consolas"/>
                <a:ea typeface="Consolas"/>
                <a:cs typeface="Consolas"/>
                <a:sym typeface="Consolas"/>
              </a:rPr>
              <a:t>{</a:t>
            </a:r>
          </a:p>
        </p:txBody>
      </p:sp>
      <p:sp>
        <p:nvSpPr>
          <p:cNvPr id="638" name="Shape 638"/>
          <p:cNvSpPr txBox="1"/>
          <p:nvPr/>
        </p:nvSpPr>
        <p:spPr>
          <a:xfrm>
            <a:off x="1849025" y="5741450"/>
            <a:ext cx="228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T(i, j) =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3432030" y="5448408"/>
            <a:ext cx="3000000" cy="129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1 + T(i-1, j-1)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max{T(i-1, j),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    T(i, j-1)}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5403901" y="5334875"/>
            <a:ext cx="246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or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is -1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≠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>
            <p:ph idx="4294967295" type="subTitle"/>
          </p:nvPr>
        </p:nvSpPr>
        <p:spPr>
          <a:xfrm>
            <a:off x="0" y="2395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646" name="Shape 646"/>
          <p:cNvSpPr txBox="1"/>
          <p:nvPr/>
        </p:nvSpPr>
        <p:spPr>
          <a:xfrm>
            <a:off x="930450" y="1444500"/>
            <a:ext cx="7283100" cy="438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D3368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b="1" lang="en" sz="18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algorithm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lcs_helper(X, Y):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 = {}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8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b="1" lang="en" sz="18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i = 0 </a:t>
            </a:r>
            <a:r>
              <a:rPr b="1" lang="en" sz="18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X.length-1: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T[i, -1] = 0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8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j = 0 </a:t>
            </a:r>
            <a:r>
              <a:rPr b="1" lang="en" sz="18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Y.length-1: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T[-1, j] = 0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8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b="1" lang="en" sz="18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i = 0 </a:t>
            </a:r>
            <a:r>
              <a:rPr b="1" lang="en" sz="18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X.length-1: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8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b="1" lang="en" sz="18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j = 0 </a:t>
            </a:r>
            <a:r>
              <a:rPr b="1" lang="en" sz="18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Y.length-1: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 X[i] = Y[j]: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T[i, j] = 1 + T[i-1, j-1]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lse: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T[i, j] = max{T[i, j-1], T[i-1, j]}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8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T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7" name="Shape 647"/>
          <p:cNvSpPr txBox="1"/>
          <p:nvPr/>
        </p:nvSpPr>
        <p:spPr>
          <a:xfrm>
            <a:off x="930450" y="5830100"/>
            <a:ext cx="72831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Source Sans Pro"/>
                <a:ea typeface="Source Sans Pro"/>
                <a:cs typeface="Source Sans Pro"/>
                <a:sym typeface="Source Sans Pro"/>
              </a:rPr>
              <a:t>Runtime: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24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O(|X||Y|)</a:t>
            </a:r>
          </a:p>
        </p:txBody>
      </p:sp>
      <p:sp>
        <p:nvSpPr>
          <p:cNvPr id="648" name="Shape 648"/>
          <p:cNvSpPr/>
          <p:nvPr/>
        </p:nvSpPr>
        <p:spPr>
          <a:xfrm rot="-4499691">
            <a:off x="5043765" y="2237963"/>
            <a:ext cx="124857" cy="547674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649" name="Shape 649"/>
          <p:cNvSpPr txBox="1"/>
          <p:nvPr/>
        </p:nvSpPr>
        <p:spPr>
          <a:xfrm>
            <a:off x="5361300" y="2296650"/>
            <a:ext cx="26988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Index ranges are inclusive, so loop will end at the start of iteration i = X.length</a:t>
            </a:r>
          </a:p>
        </p:txBody>
      </p:sp>
      <p:sp>
        <p:nvSpPr>
          <p:cNvPr id="650" name="Shape 650"/>
          <p:cNvSpPr/>
          <p:nvPr/>
        </p:nvSpPr>
        <p:spPr>
          <a:xfrm flipH="1" rot="-6299356">
            <a:off x="5081793" y="6235899"/>
            <a:ext cx="259814" cy="383270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651" name="Shape 651"/>
          <p:cNvSpPr txBox="1"/>
          <p:nvPr/>
        </p:nvSpPr>
        <p:spPr>
          <a:xfrm>
            <a:off x="5390825" y="6341475"/>
            <a:ext cx="10008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i.e. X.length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idx="4294967295" type="subTitle"/>
          </p:nvPr>
        </p:nvSpPr>
        <p:spPr>
          <a:xfrm>
            <a:off x="0" y="2395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657" name="Shape 657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example, consider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lcs_helper("ACGGA", "ACTG")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sp>
        <p:nvSpPr>
          <p:cNvPr id="658" name="Shape 658"/>
          <p:cNvSpPr txBox="1"/>
          <p:nvPr/>
        </p:nvSpPr>
        <p:spPr>
          <a:xfrm>
            <a:off x="2895600" y="5410200"/>
            <a:ext cx="603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latin typeface="Consolas"/>
                <a:ea typeface="Consolas"/>
                <a:cs typeface="Consolas"/>
                <a:sym typeface="Consolas"/>
              </a:rPr>
              <a:t>{</a:t>
            </a:r>
          </a:p>
        </p:txBody>
      </p:sp>
      <p:sp>
        <p:nvSpPr>
          <p:cNvPr id="659" name="Shape 659"/>
          <p:cNvSpPr txBox="1"/>
          <p:nvPr/>
        </p:nvSpPr>
        <p:spPr>
          <a:xfrm>
            <a:off x="1849025" y="5817650"/>
            <a:ext cx="228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T(i, j) =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3432030" y="5524608"/>
            <a:ext cx="3000000" cy="129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1 + T(i-1, j-1)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max{T(i-1, j),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    T(i, j-1)}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5403901" y="5411075"/>
            <a:ext cx="246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or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is -1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≠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</p:txBody>
      </p:sp>
      <p:sp>
        <p:nvSpPr>
          <p:cNvPr id="662" name="Shape 662"/>
          <p:cNvSpPr/>
          <p:nvPr/>
        </p:nvSpPr>
        <p:spPr>
          <a:xfrm>
            <a:off x="34284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3" name="Shape 663"/>
          <p:cNvSpPr/>
          <p:nvPr/>
        </p:nvSpPr>
        <p:spPr>
          <a:xfrm>
            <a:off x="38856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4" name="Shape 664"/>
          <p:cNvSpPr/>
          <p:nvPr/>
        </p:nvSpPr>
        <p:spPr>
          <a:xfrm>
            <a:off x="43428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5" name="Shape 665"/>
          <p:cNvSpPr/>
          <p:nvPr/>
        </p:nvSpPr>
        <p:spPr>
          <a:xfrm>
            <a:off x="4802365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6" name="Shape 666"/>
          <p:cNvSpPr/>
          <p:nvPr/>
        </p:nvSpPr>
        <p:spPr>
          <a:xfrm>
            <a:off x="5259565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7" name="Shape 667"/>
          <p:cNvSpPr/>
          <p:nvPr/>
        </p:nvSpPr>
        <p:spPr>
          <a:xfrm>
            <a:off x="34284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8" name="Shape 668"/>
          <p:cNvSpPr/>
          <p:nvPr/>
        </p:nvSpPr>
        <p:spPr>
          <a:xfrm>
            <a:off x="38856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43428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4802365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5259565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2" name="Shape 672"/>
          <p:cNvSpPr/>
          <p:nvPr/>
        </p:nvSpPr>
        <p:spPr>
          <a:xfrm>
            <a:off x="34284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3" name="Shape 673"/>
          <p:cNvSpPr/>
          <p:nvPr/>
        </p:nvSpPr>
        <p:spPr>
          <a:xfrm>
            <a:off x="38856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4" name="Shape 674"/>
          <p:cNvSpPr/>
          <p:nvPr/>
        </p:nvSpPr>
        <p:spPr>
          <a:xfrm>
            <a:off x="43428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5" name="Shape 675"/>
          <p:cNvSpPr/>
          <p:nvPr/>
        </p:nvSpPr>
        <p:spPr>
          <a:xfrm>
            <a:off x="4802365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6" name="Shape 676"/>
          <p:cNvSpPr/>
          <p:nvPr/>
        </p:nvSpPr>
        <p:spPr>
          <a:xfrm>
            <a:off x="5259565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7" name="Shape 677"/>
          <p:cNvSpPr/>
          <p:nvPr/>
        </p:nvSpPr>
        <p:spPr>
          <a:xfrm>
            <a:off x="34284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8" name="Shape 678"/>
          <p:cNvSpPr/>
          <p:nvPr/>
        </p:nvSpPr>
        <p:spPr>
          <a:xfrm>
            <a:off x="38856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9" name="Shape 679"/>
          <p:cNvSpPr/>
          <p:nvPr/>
        </p:nvSpPr>
        <p:spPr>
          <a:xfrm>
            <a:off x="43428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0" name="Shape 680"/>
          <p:cNvSpPr/>
          <p:nvPr/>
        </p:nvSpPr>
        <p:spPr>
          <a:xfrm>
            <a:off x="4802365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1" name="Shape 681"/>
          <p:cNvSpPr/>
          <p:nvPr/>
        </p:nvSpPr>
        <p:spPr>
          <a:xfrm>
            <a:off x="5259565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34284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38856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4" name="Shape 684"/>
          <p:cNvSpPr/>
          <p:nvPr/>
        </p:nvSpPr>
        <p:spPr>
          <a:xfrm>
            <a:off x="43428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5" name="Shape 685"/>
          <p:cNvSpPr/>
          <p:nvPr/>
        </p:nvSpPr>
        <p:spPr>
          <a:xfrm>
            <a:off x="4802365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6" name="Shape 686"/>
          <p:cNvSpPr/>
          <p:nvPr/>
        </p:nvSpPr>
        <p:spPr>
          <a:xfrm>
            <a:off x="5259565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34284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8" name="Shape 688"/>
          <p:cNvSpPr/>
          <p:nvPr/>
        </p:nvSpPr>
        <p:spPr>
          <a:xfrm>
            <a:off x="38856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43428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0" name="Shape 690"/>
          <p:cNvSpPr/>
          <p:nvPr/>
        </p:nvSpPr>
        <p:spPr>
          <a:xfrm>
            <a:off x="4802365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1" name="Shape 691"/>
          <p:cNvSpPr/>
          <p:nvPr/>
        </p:nvSpPr>
        <p:spPr>
          <a:xfrm>
            <a:off x="5259565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2" name="Shape 692"/>
          <p:cNvSpPr txBox="1"/>
          <p:nvPr/>
        </p:nvSpPr>
        <p:spPr>
          <a:xfrm>
            <a:off x="3885643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434400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480235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526070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3042905" y="29626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3042905" y="34198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3042905" y="38770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3042905" y="43342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700" name="Shape 700"/>
          <p:cNvSpPr txBox="1"/>
          <p:nvPr/>
        </p:nvSpPr>
        <p:spPr>
          <a:xfrm>
            <a:off x="3042905" y="47914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/>
          <p:nvPr>
            <p:ph idx="4294967295" type="subTitle"/>
          </p:nvPr>
        </p:nvSpPr>
        <p:spPr>
          <a:xfrm>
            <a:off x="0" y="2395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706" name="Shape 706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example, consider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lcs_helper("ACGGA", "ACTG")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2895600" y="5410200"/>
            <a:ext cx="603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latin typeface="Consolas"/>
                <a:ea typeface="Consolas"/>
                <a:cs typeface="Consolas"/>
                <a:sym typeface="Consolas"/>
              </a:rPr>
              <a:t>{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1849025" y="5817650"/>
            <a:ext cx="228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T(i, j) =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3432030" y="5524608"/>
            <a:ext cx="3000000" cy="129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1 + T(i-1, j-1)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max{T(i-1, j),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    T(i, j-1)}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5403901" y="5411075"/>
            <a:ext cx="246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or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is -1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≠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</p:txBody>
      </p:sp>
      <p:sp>
        <p:nvSpPr>
          <p:cNvPr id="711" name="Shape 711"/>
          <p:cNvSpPr/>
          <p:nvPr/>
        </p:nvSpPr>
        <p:spPr>
          <a:xfrm>
            <a:off x="34284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712" name="Shape 712"/>
          <p:cNvSpPr/>
          <p:nvPr/>
        </p:nvSpPr>
        <p:spPr>
          <a:xfrm>
            <a:off x="38856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713" name="Shape 713"/>
          <p:cNvSpPr/>
          <p:nvPr/>
        </p:nvSpPr>
        <p:spPr>
          <a:xfrm>
            <a:off x="43428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714" name="Shape 714"/>
          <p:cNvSpPr/>
          <p:nvPr/>
        </p:nvSpPr>
        <p:spPr>
          <a:xfrm>
            <a:off x="4802365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715" name="Shape 715"/>
          <p:cNvSpPr/>
          <p:nvPr/>
        </p:nvSpPr>
        <p:spPr>
          <a:xfrm>
            <a:off x="5259565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716" name="Shape 716"/>
          <p:cNvSpPr/>
          <p:nvPr/>
        </p:nvSpPr>
        <p:spPr>
          <a:xfrm>
            <a:off x="34284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717" name="Shape 717"/>
          <p:cNvSpPr/>
          <p:nvPr/>
        </p:nvSpPr>
        <p:spPr>
          <a:xfrm>
            <a:off x="38856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8" name="Shape 718"/>
          <p:cNvSpPr/>
          <p:nvPr/>
        </p:nvSpPr>
        <p:spPr>
          <a:xfrm>
            <a:off x="43428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9" name="Shape 719"/>
          <p:cNvSpPr/>
          <p:nvPr/>
        </p:nvSpPr>
        <p:spPr>
          <a:xfrm>
            <a:off x="4802365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0" name="Shape 720"/>
          <p:cNvSpPr/>
          <p:nvPr/>
        </p:nvSpPr>
        <p:spPr>
          <a:xfrm>
            <a:off x="5259565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1" name="Shape 721"/>
          <p:cNvSpPr/>
          <p:nvPr/>
        </p:nvSpPr>
        <p:spPr>
          <a:xfrm>
            <a:off x="34284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722" name="Shape 722"/>
          <p:cNvSpPr/>
          <p:nvPr/>
        </p:nvSpPr>
        <p:spPr>
          <a:xfrm>
            <a:off x="38856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3" name="Shape 723"/>
          <p:cNvSpPr/>
          <p:nvPr/>
        </p:nvSpPr>
        <p:spPr>
          <a:xfrm>
            <a:off x="43428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4" name="Shape 724"/>
          <p:cNvSpPr/>
          <p:nvPr/>
        </p:nvSpPr>
        <p:spPr>
          <a:xfrm>
            <a:off x="4802365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5" name="Shape 725"/>
          <p:cNvSpPr/>
          <p:nvPr/>
        </p:nvSpPr>
        <p:spPr>
          <a:xfrm>
            <a:off x="5259565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6" name="Shape 726"/>
          <p:cNvSpPr/>
          <p:nvPr/>
        </p:nvSpPr>
        <p:spPr>
          <a:xfrm>
            <a:off x="34284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727" name="Shape 727"/>
          <p:cNvSpPr/>
          <p:nvPr/>
        </p:nvSpPr>
        <p:spPr>
          <a:xfrm>
            <a:off x="38856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8" name="Shape 728"/>
          <p:cNvSpPr/>
          <p:nvPr/>
        </p:nvSpPr>
        <p:spPr>
          <a:xfrm>
            <a:off x="43428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9" name="Shape 729"/>
          <p:cNvSpPr/>
          <p:nvPr/>
        </p:nvSpPr>
        <p:spPr>
          <a:xfrm>
            <a:off x="4802365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0" name="Shape 730"/>
          <p:cNvSpPr/>
          <p:nvPr/>
        </p:nvSpPr>
        <p:spPr>
          <a:xfrm>
            <a:off x="5259565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1" name="Shape 731"/>
          <p:cNvSpPr/>
          <p:nvPr/>
        </p:nvSpPr>
        <p:spPr>
          <a:xfrm>
            <a:off x="34284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732" name="Shape 732"/>
          <p:cNvSpPr/>
          <p:nvPr/>
        </p:nvSpPr>
        <p:spPr>
          <a:xfrm>
            <a:off x="38856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3" name="Shape 733"/>
          <p:cNvSpPr/>
          <p:nvPr/>
        </p:nvSpPr>
        <p:spPr>
          <a:xfrm>
            <a:off x="43428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4" name="Shape 734"/>
          <p:cNvSpPr/>
          <p:nvPr/>
        </p:nvSpPr>
        <p:spPr>
          <a:xfrm>
            <a:off x="4802365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5" name="Shape 735"/>
          <p:cNvSpPr/>
          <p:nvPr/>
        </p:nvSpPr>
        <p:spPr>
          <a:xfrm>
            <a:off x="5259565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6" name="Shape 736"/>
          <p:cNvSpPr/>
          <p:nvPr/>
        </p:nvSpPr>
        <p:spPr>
          <a:xfrm>
            <a:off x="34284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737" name="Shape 737"/>
          <p:cNvSpPr/>
          <p:nvPr/>
        </p:nvSpPr>
        <p:spPr>
          <a:xfrm>
            <a:off x="38856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8" name="Shape 738"/>
          <p:cNvSpPr/>
          <p:nvPr/>
        </p:nvSpPr>
        <p:spPr>
          <a:xfrm>
            <a:off x="43428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9" name="Shape 739"/>
          <p:cNvSpPr/>
          <p:nvPr/>
        </p:nvSpPr>
        <p:spPr>
          <a:xfrm>
            <a:off x="4802365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0" name="Shape 740"/>
          <p:cNvSpPr/>
          <p:nvPr/>
        </p:nvSpPr>
        <p:spPr>
          <a:xfrm>
            <a:off x="5259565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1" name="Shape 741"/>
          <p:cNvSpPr txBox="1"/>
          <p:nvPr/>
        </p:nvSpPr>
        <p:spPr>
          <a:xfrm>
            <a:off x="3885643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742" name="Shape 742"/>
          <p:cNvSpPr txBox="1"/>
          <p:nvPr/>
        </p:nvSpPr>
        <p:spPr>
          <a:xfrm>
            <a:off x="434400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480235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526070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745" name="Shape 745"/>
          <p:cNvSpPr txBox="1"/>
          <p:nvPr/>
        </p:nvSpPr>
        <p:spPr>
          <a:xfrm>
            <a:off x="3042905" y="29626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3042905" y="34198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3042905" y="38770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3042905" y="43342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749" name="Shape 749"/>
          <p:cNvSpPr txBox="1"/>
          <p:nvPr/>
        </p:nvSpPr>
        <p:spPr>
          <a:xfrm>
            <a:off x="3042905" y="47914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/>
          <p:nvPr>
            <p:ph idx="4294967295" type="subTitle"/>
          </p:nvPr>
        </p:nvSpPr>
        <p:spPr>
          <a:xfrm>
            <a:off x="0" y="2395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755" name="Shape 755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example, consider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lcs_helper("ACGGA", "ACTG")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sp>
        <p:nvSpPr>
          <p:cNvPr id="756" name="Shape 756"/>
          <p:cNvSpPr txBox="1"/>
          <p:nvPr/>
        </p:nvSpPr>
        <p:spPr>
          <a:xfrm>
            <a:off x="2895600" y="5410200"/>
            <a:ext cx="603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latin typeface="Consolas"/>
                <a:ea typeface="Consolas"/>
                <a:cs typeface="Consolas"/>
                <a:sym typeface="Consolas"/>
              </a:rPr>
              <a:t>{</a:t>
            </a:r>
          </a:p>
        </p:txBody>
      </p:sp>
      <p:sp>
        <p:nvSpPr>
          <p:cNvPr id="757" name="Shape 757"/>
          <p:cNvSpPr txBox="1"/>
          <p:nvPr/>
        </p:nvSpPr>
        <p:spPr>
          <a:xfrm>
            <a:off x="1849025" y="5817650"/>
            <a:ext cx="228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T(i, j) =</a:t>
            </a:r>
          </a:p>
        </p:txBody>
      </p:sp>
      <p:sp>
        <p:nvSpPr>
          <p:cNvPr id="758" name="Shape 758"/>
          <p:cNvSpPr txBox="1"/>
          <p:nvPr/>
        </p:nvSpPr>
        <p:spPr>
          <a:xfrm>
            <a:off x="3432030" y="5524608"/>
            <a:ext cx="3000000" cy="129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1 + T(i-1, j-1)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max{T(i-1, j),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    T(i, j-1)}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5403901" y="5411075"/>
            <a:ext cx="246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or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is -1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≠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</p:txBody>
      </p:sp>
      <p:sp>
        <p:nvSpPr>
          <p:cNvPr id="760" name="Shape 760"/>
          <p:cNvSpPr/>
          <p:nvPr/>
        </p:nvSpPr>
        <p:spPr>
          <a:xfrm>
            <a:off x="34284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761" name="Shape 761"/>
          <p:cNvSpPr/>
          <p:nvPr/>
        </p:nvSpPr>
        <p:spPr>
          <a:xfrm>
            <a:off x="38856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762" name="Shape 762"/>
          <p:cNvSpPr/>
          <p:nvPr/>
        </p:nvSpPr>
        <p:spPr>
          <a:xfrm>
            <a:off x="43428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763" name="Shape 763"/>
          <p:cNvSpPr/>
          <p:nvPr/>
        </p:nvSpPr>
        <p:spPr>
          <a:xfrm>
            <a:off x="4802365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764" name="Shape 764"/>
          <p:cNvSpPr/>
          <p:nvPr/>
        </p:nvSpPr>
        <p:spPr>
          <a:xfrm>
            <a:off x="5259565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765" name="Shape 765"/>
          <p:cNvSpPr/>
          <p:nvPr/>
        </p:nvSpPr>
        <p:spPr>
          <a:xfrm>
            <a:off x="34284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766" name="Shape 766"/>
          <p:cNvSpPr/>
          <p:nvPr/>
        </p:nvSpPr>
        <p:spPr>
          <a:xfrm>
            <a:off x="38856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767" name="Shape 767"/>
          <p:cNvSpPr/>
          <p:nvPr/>
        </p:nvSpPr>
        <p:spPr>
          <a:xfrm>
            <a:off x="43428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768" name="Shape 768"/>
          <p:cNvSpPr/>
          <p:nvPr/>
        </p:nvSpPr>
        <p:spPr>
          <a:xfrm>
            <a:off x="4802365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769" name="Shape 769"/>
          <p:cNvSpPr/>
          <p:nvPr/>
        </p:nvSpPr>
        <p:spPr>
          <a:xfrm>
            <a:off x="5259565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770" name="Shape 770"/>
          <p:cNvSpPr/>
          <p:nvPr/>
        </p:nvSpPr>
        <p:spPr>
          <a:xfrm>
            <a:off x="34284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771" name="Shape 771"/>
          <p:cNvSpPr/>
          <p:nvPr/>
        </p:nvSpPr>
        <p:spPr>
          <a:xfrm>
            <a:off x="38856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772" name="Shape 772"/>
          <p:cNvSpPr/>
          <p:nvPr/>
        </p:nvSpPr>
        <p:spPr>
          <a:xfrm>
            <a:off x="43428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773" name="Shape 773"/>
          <p:cNvSpPr/>
          <p:nvPr/>
        </p:nvSpPr>
        <p:spPr>
          <a:xfrm>
            <a:off x="4802365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774" name="Shape 774"/>
          <p:cNvSpPr/>
          <p:nvPr/>
        </p:nvSpPr>
        <p:spPr>
          <a:xfrm>
            <a:off x="5259565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775" name="Shape 775"/>
          <p:cNvSpPr/>
          <p:nvPr/>
        </p:nvSpPr>
        <p:spPr>
          <a:xfrm>
            <a:off x="34284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776" name="Shape 776"/>
          <p:cNvSpPr/>
          <p:nvPr/>
        </p:nvSpPr>
        <p:spPr>
          <a:xfrm>
            <a:off x="38856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777" name="Shape 777"/>
          <p:cNvSpPr/>
          <p:nvPr/>
        </p:nvSpPr>
        <p:spPr>
          <a:xfrm>
            <a:off x="43428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778" name="Shape 778"/>
          <p:cNvSpPr/>
          <p:nvPr/>
        </p:nvSpPr>
        <p:spPr>
          <a:xfrm>
            <a:off x="4802365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779" name="Shape 779"/>
          <p:cNvSpPr/>
          <p:nvPr/>
        </p:nvSpPr>
        <p:spPr>
          <a:xfrm>
            <a:off x="5259565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780" name="Shape 780"/>
          <p:cNvSpPr/>
          <p:nvPr/>
        </p:nvSpPr>
        <p:spPr>
          <a:xfrm>
            <a:off x="34284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781" name="Shape 781"/>
          <p:cNvSpPr/>
          <p:nvPr/>
        </p:nvSpPr>
        <p:spPr>
          <a:xfrm>
            <a:off x="38856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782" name="Shape 782"/>
          <p:cNvSpPr/>
          <p:nvPr/>
        </p:nvSpPr>
        <p:spPr>
          <a:xfrm>
            <a:off x="43428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783" name="Shape 783"/>
          <p:cNvSpPr/>
          <p:nvPr/>
        </p:nvSpPr>
        <p:spPr>
          <a:xfrm>
            <a:off x="4802365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784" name="Shape 784"/>
          <p:cNvSpPr/>
          <p:nvPr/>
        </p:nvSpPr>
        <p:spPr>
          <a:xfrm>
            <a:off x="5259565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785" name="Shape 785"/>
          <p:cNvSpPr/>
          <p:nvPr/>
        </p:nvSpPr>
        <p:spPr>
          <a:xfrm>
            <a:off x="34284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786" name="Shape 786"/>
          <p:cNvSpPr/>
          <p:nvPr/>
        </p:nvSpPr>
        <p:spPr>
          <a:xfrm>
            <a:off x="38856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787" name="Shape 787"/>
          <p:cNvSpPr/>
          <p:nvPr/>
        </p:nvSpPr>
        <p:spPr>
          <a:xfrm>
            <a:off x="43428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788" name="Shape 788"/>
          <p:cNvSpPr/>
          <p:nvPr/>
        </p:nvSpPr>
        <p:spPr>
          <a:xfrm>
            <a:off x="4802365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789" name="Shape 789"/>
          <p:cNvSpPr/>
          <p:nvPr/>
        </p:nvSpPr>
        <p:spPr>
          <a:xfrm>
            <a:off x="5259565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790" name="Shape 790"/>
          <p:cNvSpPr txBox="1"/>
          <p:nvPr/>
        </p:nvSpPr>
        <p:spPr>
          <a:xfrm>
            <a:off x="3885643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791" name="Shape 791"/>
          <p:cNvSpPr txBox="1"/>
          <p:nvPr/>
        </p:nvSpPr>
        <p:spPr>
          <a:xfrm>
            <a:off x="434400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792" name="Shape 792"/>
          <p:cNvSpPr txBox="1"/>
          <p:nvPr/>
        </p:nvSpPr>
        <p:spPr>
          <a:xfrm>
            <a:off x="480235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</a:t>
            </a:r>
          </a:p>
        </p:txBody>
      </p:sp>
      <p:sp>
        <p:nvSpPr>
          <p:cNvPr id="793" name="Shape 793"/>
          <p:cNvSpPr txBox="1"/>
          <p:nvPr/>
        </p:nvSpPr>
        <p:spPr>
          <a:xfrm>
            <a:off x="526070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794" name="Shape 794"/>
          <p:cNvSpPr txBox="1"/>
          <p:nvPr/>
        </p:nvSpPr>
        <p:spPr>
          <a:xfrm>
            <a:off x="3042905" y="29626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795" name="Shape 795"/>
          <p:cNvSpPr txBox="1"/>
          <p:nvPr/>
        </p:nvSpPr>
        <p:spPr>
          <a:xfrm>
            <a:off x="3042905" y="34198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3042905" y="38770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3042905" y="43342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3042905" y="47914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>
            <p:ph idx="4294967295" type="subTitle"/>
          </p:nvPr>
        </p:nvSpPr>
        <p:spPr>
          <a:xfrm>
            <a:off x="0" y="2395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804" name="Shape 80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example, consider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lcs_helper("ACGGA", "ACTG")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sp>
        <p:nvSpPr>
          <p:cNvPr id="805" name="Shape 805"/>
          <p:cNvSpPr txBox="1"/>
          <p:nvPr/>
        </p:nvSpPr>
        <p:spPr>
          <a:xfrm>
            <a:off x="2895600" y="5410200"/>
            <a:ext cx="603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latin typeface="Consolas"/>
                <a:ea typeface="Consolas"/>
                <a:cs typeface="Consolas"/>
                <a:sym typeface="Consolas"/>
              </a:rPr>
              <a:t>{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1849025" y="5817650"/>
            <a:ext cx="228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T(i, j) =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432030" y="5524608"/>
            <a:ext cx="3000000" cy="129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1 + T(i-1, j-1)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max{T(i-1, j),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    T(i, j-1)}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5403901" y="5411075"/>
            <a:ext cx="246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or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is -1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≠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</p:txBody>
      </p:sp>
      <p:sp>
        <p:nvSpPr>
          <p:cNvPr id="809" name="Shape 809"/>
          <p:cNvSpPr/>
          <p:nvPr/>
        </p:nvSpPr>
        <p:spPr>
          <a:xfrm>
            <a:off x="34284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810" name="Shape 810"/>
          <p:cNvSpPr/>
          <p:nvPr/>
        </p:nvSpPr>
        <p:spPr>
          <a:xfrm>
            <a:off x="38856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811" name="Shape 811"/>
          <p:cNvSpPr/>
          <p:nvPr/>
        </p:nvSpPr>
        <p:spPr>
          <a:xfrm>
            <a:off x="43428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812" name="Shape 812"/>
          <p:cNvSpPr/>
          <p:nvPr/>
        </p:nvSpPr>
        <p:spPr>
          <a:xfrm>
            <a:off x="4802365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813" name="Shape 813"/>
          <p:cNvSpPr/>
          <p:nvPr/>
        </p:nvSpPr>
        <p:spPr>
          <a:xfrm>
            <a:off x="5259565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814" name="Shape 814"/>
          <p:cNvSpPr/>
          <p:nvPr/>
        </p:nvSpPr>
        <p:spPr>
          <a:xfrm>
            <a:off x="34284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815" name="Shape 815"/>
          <p:cNvSpPr/>
          <p:nvPr/>
        </p:nvSpPr>
        <p:spPr>
          <a:xfrm>
            <a:off x="38856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816" name="Shape 816"/>
          <p:cNvSpPr/>
          <p:nvPr/>
        </p:nvSpPr>
        <p:spPr>
          <a:xfrm>
            <a:off x="43428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817" name="Shape 817"/>
          <p:cNvSpPr/>
          <p:nvPr/>
        </p:nvSpPr>
        <p:spPr>
          <a:xfrm>
            <a:off x="4802365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818" name="Shape 818"/>
          <p:cNvSpPr/>
          <p:nvPr/>
        </p:nvSpPr>
        <p:spPr>
          <a:xfrm>
            <a:off x="5259565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819" name="Shape 819"/>
          <p:cNvSpPr/>
          <p:nvPr/>
        </p:nvSpPr>
        <p:spPr>
          <a:xfrm>
            <a:off x="34284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820" name="Shape 820"/>
          <p:cNvSpPr/>
          <p:nvPr/>
        </p:nvSpPr>
        <p:spPr>
          <a:xfrm>
            <a:off x="38856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821" name="Shape 821"/>
          <p:cNvSpPr/>
          <p:nvPr/>
        </p:nvSpPr>
        <p:spPr>
          <a:xfrm>
            <a:off x="43428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822" name="Shape 822"/>
          <p:cNvSpPr/>
          <p:nvPr/>
        </p:nvSpPr>
        <p:spPr>
          <a:xfrm>
            <a:off x="4802365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823" name="Shape 823"/>
          <p:cNvSpPr/>
          <p:nvPr/>
        </p:nvSpPr>
        <p:spPr>
          <a:xfrm>
            <a:off x="5259565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824" name="Shape 824"/>
          <p:cNvSpPr/>
          <p:nvPr/>
        </p:nvSpPr>
        <p:spPr>
          <a:xfrm>
            <a:off x="34284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825" name="Shape 825"/>
          <p:cNvSpPr/>
          <p:nvPr/>
        </p:nvSpPr>
        <p:spPr>
          <a:xfrm>
            <a:off x="38856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826" name="Shape 826"/>
          <p:cNvSpPr/>
          <p:nvPr/>
        </p:nvSpPr>
        <p:spPr>
          <a:xfrm>
            <a:off x="43428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827" name="Shape 827"/>
          <p:cNvSpPr/>
          <p:nvPr/>
        </p:nvSpPr>
        <p:spPr>
          <a:xfrm>
            <a:off x="4802365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828" name="Shape 828"/>
          <p:cNvSpPr/>
          <p:nvPr/>
        </p:nvSpPr>
        <p:spPr>
          <a:xfrm>
            <a:off x="5259565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829" name="Shape 829"/>
          <p:cNvSpPr/>
          <p:nvPr/>
        </p:nvSpPr>
        <p:spPr>
          <a:xfrm>
            <a:off x="34284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830" name="Shape 830"/>
          <p:cNvSpPr/>
          <p:nvPr/>
        </p:nvSpPr>
        <p:spPr>
          <a:xfrm>
            <a:off x="38856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831" name="Shape 831"/>
          <p:cNvSpPr/>
          <p:nvPr/>
        </p:nvSpPr>
        <p:spPr>
          <a:xfrm>
            <a:off x="43428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832" name="Shape 832"/>
          <p:cNvSpPr/>
          <p:nvPr/>
        </p:nvSpPr>
        <p:spPr>
          <a:xfrm>
            <a:off x="4802365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833" name="Shape 833"/>
          <p:cNvSpPr/>
          <p:nvPr/>
        </p:nvSpPr>
        <p:spPr>
          <a:xfrm>
            <a:off x="5259565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834" name="Shape 834"/>
          <p:cNvSpPr/>
          <p:nvPr/>
        </p:nvSpPr>
        <p:spPr>
          <a:xfrm>
            <a:off x="34284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835" name="Shape 835"/>
          <p:cNvSpPr/>
          <p:nvPr/>
        </p:nvSpPr>
        <p:spPr>
          <a:xfrm>
            <a:off x="38856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836" name="Shape 836"/>
          <p:cNvSpPr/>
          <p:nvPr/>
        </p:nvSpPr>
        <p:spPr>
          <a:xfrm>
            <a:off x="43428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837" name="Shape 837"/>
          <p:cNvSpPr/>
          <p:nvPr/>
        </p:nvSpPr>
        <p:spPr>
          <a:xfrm>
            <a:off x="4802365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838" name="Shape 838"/>
          <p:cNvSpPr/>
          <p:nvPr/>
        </p:nvSpPr>
        <p:spPr>
          <a:xfrm>
            <a:off x="5259565" y="46949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839" name="Shape 839"/>
          <p:cNvSpPr txBox="1"/>
          <p:nvPr/>
        </p:nvSpPr>
        <p:spPr>
          <a:xfrm>
            <a:off x="3885643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434400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480235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526070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843" name="Shape 843"/>
          <p:cNvSpPr txBox="1"/>
          <p:nvPr/>
        </p:nvSpPr>
        <p:spPr>
          <a:xfrm>
            <a:off x="3042905" y="29626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3042905" y="34198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3042905" y="38770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3042905" y="43342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3042905" y="47914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848" name="Shape 848"/>
          <p:cNvSpPr/>
          <p:nvPr/>
        </p:nvSpPr>
        <p:spPr>
          <a:xfrm rot="-4499691">
            <a:off x="5972337" y="4588913"/>
            <a:ext cx="124857" cy="547674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849" name="Shape 849"/>
          <p:cNvSpPr txBox="1"/>
          <p:nvPr/>
        </p:nvSpPr>
        <p:spPr>
          <a:xfrm>
            <a:off x="6289875" y="4647600"/>
            <a:ext cx="14358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The length of the LCS is 3!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855" name="Shape 855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LCS of two strings.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Steps of dynamic programming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(4) If necessary, track additional information so that the algorithm from (3)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can solve a related problem.</a:t>
            </a:r>
          </a:p>
        </p:txBody>
      </p:sp>
      <p:pic>
        <p:nvPicPr>
          <p:cNvPr id="856" name="Shape 8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550" y="2316871"/>
            <a:ext cx="438750" cy="4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150" y="2698082"/>
            <a:ext cx="438750" cy="4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750" y="3079082"/>
            <a:ext cx="438750" cy="4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Elements of dynamic programming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Large problems break up into small 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e.g. shortest path with at most k edges.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Optimal substructure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optimal solution of a problem can be expressed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in terms of optimal solutions of smaller sub-problems.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e.g. d</a:t>
            </a:r>
            <a:r>
              <a:rPr baseline="30000"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(k)</a:t>
            </a: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[b] = min{d</a:t>
            </a:r>
            <a:r>
              <a:rPr baseline="30000"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(k-1)</a:t>
            </a: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[b], min</a:t>
            </a:r>
            <a:r>
              <a:rPr baseline="-25000"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{d</a:t>
            </a:r>
            <a:r>
              <a:rPr baseline="30000"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(k-1)</a:t>
            </a: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[a] + w(a,b)}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Overlapping sub-problems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the sub-problems overlap a lot.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e.g. Lots of different entries of d</a:t>
            </a:r>
            <a:r>
              <a:rPr baseline="30000"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(k)</a:t>
            </a: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ask for d</a:t>
            </a:r>
            <a:r>
              <a:rPr baseline="30000"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(k-1)</a:t>
            </a: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[a].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This means we’re save time by solving a sub-problem once and caching the answer.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" name="Shape 81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Dynamic Programming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>
            <p:ph idx="4294967295" type="subTitle"/>
          </p:nvPr>
        </p:nvSpPr>
        <p:spPr>
          <a:xfrm>
            <a:off x="0" y="2395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864" name="Shape 86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example, consider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lcs_helper("ACGGA", "ACTG")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sp>
        <p:nvSpPr>
          <p:cNvPr id="865" name="Shape 865"/>
          <p:cNvSpPr txBox="1"/>
          <p:nvPr/>
        </p:nvSpPr>
        <p:spPr>
          <a:xfrm>
            <a:off x="2895600" y="5410200"/>
            <a:ext cx="603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latin typeface="Consolas"/>
                <a:ea typeface="Consolas"/>
                <a:cs typeface="Consolas"/>
                <a:sym typeface="Consolas"/>
              </a:rPr>
              <a:t>{</a:t>
            </a:r>
          </a:p>
        </p:txBody>
      </p:sp>
      <p:sp>
        <p:nvSpPr>
          <p:cNvPr id="866" name="Shape 866"/>
          <p:cNvSpPr txBox="1"/>
          <p:nvPr/>
        </p:nvSpPr>
        <p:spPr>
          <a:xfrm>
            <a:off x="1849025" y="5817650"/>
            <a:ext cx="228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T(i, j) =</a:t>
            </a:r>
          </a:p>
        </p:txBody>
      </p:sp>
      <p:sp>
        <p:nvSpPr>
          <p:cNvPr id="867" name="Shape 867"/>
          <p:cNvSpPr txBox="1"/>
          <p:nvPr/>
        </p:nvSpPr>
        <p:spPr>
          <a:xfrm>
            <a:off x="3432030" y="5524608"/>
            <a:ext cx="3000000" cy="129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1 + T(i-1, j-1)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max{T(i-1, j),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    T(i, j-1)}</a:t>
            </a:r>
          </a:p>
        </p:txBody>
      </p:sp>
      <p:sp>
        <p:nvSpPr>
          <p:cNvPr id="868" name="Shape 868"/>
          <p:cNvSpPr txBox="1"/>
          <p:nvPr/>
        </p:nvSpPr>
        <p:spPr>
          <a:xfrm>
            <a:off x="5403901" y="5411075"/>
            <a:ext cx="246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or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is -1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≠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</p:txBody>
      </p:sp>
      <p:sp>
        <p:nvSpPr>
          <p:cNvPr id="869" name="Shape 869"/>
          <p:cNvSpPr/>
          <p:nvPr/>
        </p:nvSpPr>
        <p:spPr>
          <a:xfrm>
            <a:off x="34284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870" name="Shape 870"/>
          <p:cNvSpPr/>
          <p:nvPr/>
        </p:nvSpPr>
        <p:spPr>
          <a:xfrm>
            <a:off x="38856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871" name="Shape 871"/>
          <p:cNvSpPr/>
          <p:nvPr/>
        </p:nvSpPr>
        <p:spPr>
          <a:xfrm>
            <a:off x="43428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872" name="Shape 872"/>
          <p:cNvSpPr/>
          <p:nvPr/>
        </p:nvSpPr>
        <p:spPr>
          <a:xfrm>
            <a:off x="4802365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873" name="Shape 873"/>
          <p:cNvSpPr/>
          <p:nvPr/>
        </p:nvSpPr>
        <p:spPr>
          <a:xfrm>
            <a:off x="5259565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874" name="Shape 874"/>
          <p:cNvSpPr/>
          <p:nvPr/>
        </p:nvSpPr>
        <p:spPr>
          <a:xfrm>
            <a:off x="34284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875" name="Shape 875"/>
          <p:cNvSpPr/>
          <p:nvPr/>
        </p:nvSpPr>
        <p:spPr>
          <a:xfrm>
            <a:off x="38856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876" name="Shape 876"/>
          <p:cNvSpPr/>
          <p:nvPr/>
        </p:nvSpPr>
        <p:spPr>
          <a:xfrm>
            <a:off x="43428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877" name="Shape 877"/>
          <p:cNvSpPr/>
          <p:nvPr/>
        </p:nvSpPr>
        <p:spPr>
          <a:xfrm>
            <a:off x="4802365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878" name="Shape 878"/>
          <p:cNvSpPr/>
          <p:nvPr/>
        </p:nvSpPr>
        <p:spPr>
          <a:xfrm>
            <a:off x="5259565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879" name="Shape 879"/>
          <p:cNvSpPr/>
          <p:nvPr/>
        </p:nvSpPr>
        <p:spPr>
          <a:xfrm>
            <a:off x="34284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880" name="Shape 880"/>
          <p:cNvSpPr/>
          <p:nvPr/>
        </p:nvSpPr>
        <p:spPr>
          <a:xfrm>
            <a:off x="38856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881" name="Shape 881"/>
          <p:cNvSpPr/>
          <p:nvPr/>
        </p:nvSpPr>
        <p:spPr>
          <a:xfrm>
            <a:off x="43428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882" name="Shape 882"/>
          <p:cNvSpPr/>
          <p:nvPr/>
        </p:nvSpPr>
        <p:spPr>
          <a:xfrm>
            <a:off x="4802365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883" name="Shape 883"/>
          <p:cNvSpPr/>
          <p:nvPr/>
        </p:nvSpPr>
        <p:spPr>
          <a:xfrm>
            <a:off x="5259565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884" name="Shape 884"/>
          <p:cNvSpPr/>
          <p:nvPr/>
        </p:nvSpPr>
        <p:spPr>
          <a:xfrm>
            <a:off x="34284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885" name="Shape 885"/>
          <p:cNvSpPr/>
          <p:nvPr/>
        </p:nvSpPr>
        <p:spPr>
          <a:xfrm>
            <a:off x="38856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886" name="Shape 886"/>
          <p:cNvSpPr/>
          <p:nvPr/>
        </p:nvSpPr>
        <p:spPr>
          <a:xfrm>
            <a:off x="43428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887" name="Shape 887"/>
          <p:cNvSpPr/>
          <p:nvPr/>
        </p:nvSpPr>
        <p:spPr>
          <a:xfrm>
            <a:off x="4802365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888" name="Shape 888"/>
          <p:cNvSpPr/>
          <p:nvPr/>
        </p:nvSpPr>
        <p:spPr>
          <a:xfrm>
            <a:off x="5259565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889" name="Shape 889"/>
          <p:cNvSpPr/>
          <p:nvPr/>
        </p:nvSpPr>
        <p:spPr>
          <a:xfrm>
            <a:off x="34284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890" name="Shape 890"/>
          <p:cNvSpPr/>
          <p:nvPr/>
        </p:nvSpPr>
        <p:spPr>
          <a:xfrm>
            <a:off x="38856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891" name="Shape 891"/>
          <p:cNvSpPr/>
          <p:nvPr/>
        </p:nvSpPr>
        <p:spPr>
          <a:xfrm>
            <a:off x="43428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892" name="Shape 892"/>
          <p:cNvSpPr/>
          <p:nvPr/>
        </p:nvSpPr>
        <p:spPr>
          <a:xfrm>
            <a:off x="4802365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893" name="Shape 893"/>
          <p:cNvSpPr/>
          <p:nvPr/>
        </p:nvSpPr>
        <p:spPr>
          <a:xfrm>
            <a:off x="5259565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894" name="Shape 894"/>
          <p:cNvSpPr/>
          <p:nvPr/>
        </p:nvSpPr>
        <p:spPr>
          <a:xfrm>
            <a:off x="34284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895" name="Shape 895"/>
          <p:cNvSpPr/>
          <p:nvPr/>
        </p:nvSpPr>
        <p:spPr>
          <a:xfrm>
            <a:off x="38856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896" name="Shape 896"/>
          <p:cNvSpPr/>
          <p:nvPr/>
        </p:nvSpPr>
        <p:spPr>
          <a:xfrm>
            <a:off x="43428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897" name="Shape 897"/>
          <p:cNvSpPr/>
          <p:nvPr/>
        </p:nvSpPr>
        <p:spPr>
          <a:xfrm>
            <a:off x="4802365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898" name="Shape 898"/>
          <p:cNvSpPr/>
          <p:nvPr/>
        </p:nvSpPr>
        <p:spPr>
          <a:xfrm>
            <a:off x="5259565" y="46949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3885643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434400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901" name="Shape 901"/>
          <p:cNvSpPr txBox="1"/>
          <p:nvPr/>
        </p:nvSpPr>
        <p:spPr>
          <a:xfrm>
            <a:off x="480235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</a:t>
            </a:r>
          </a:p>
        </p:txBody>
      </p:sp>
      <p:sp>
        <p:nvSpPr>
          <p:cNvPr id="902" name="Shape 902"/>
          <p:cNvSpPr txBox="1"/>
          <p:nvPr/>
        </p:nvSpPr>
        <p:spPr>
          <a:xfrm>
            <a:off x="526070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3042905" y="29626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904" name="Shape 904"/>
          <p:cNvSpPr txBox="1"/>
          <p:nvPr/>
        </p:nvSpPr>
        <p:spPr>
          <a:xfrm>
            <a:off x="3042905" y="34198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3042905" y="38770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3042905" y="43342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3042905" y="47914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1219200" y="4658200"/>
            <a:ext cx="2284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LCS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C G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>
            <p:ph idx="4294967295" type="subTitle"/>
          </p:nvPr>
        </p:nvSpPr>
        <p:spPr>
          <a:xfrm>
            <a:off x="0" y="2395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914" name="Shape 91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example, consider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lcs_helper("ACGGA", "ACTG")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sp>
        <p:nvSpPr>
          <p:cNvPr id="915" name="Shape 915"/>
          <p:cNvSpPr txBox="1"/>
          <p:nvPr/>
        </p:nvSpPr>
        <p:spPr>
          <a:xfrm>
            <a:off x="2895600" y="5410200"/>
            <a:ext cx="603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latin typeface="Consolas"/>
                <a:ea typeface="Consolas"/>
                <a:cs typeface="Consolas"/>
                <a:sym typeface="Consolas"/>
              </a:rPr>
              <a:t>{</a:t>
            </a:r>
          </a:p>
        </p:txBody>
      </p:sp>
      <p:sp>
        <p:nvSpPr>
          <p:cNvPr id="916" name="Shape 916"/>
          <p:cNvSpPr txBox="1"/>
          <p:nvPr/>
        </p:nvSpPr>
        <p:spPr>
          <a:xfrm>
            <a:off x="1849025" y="5817650"/>
            <a:ext cx="228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T(i, j) =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3432030" y="5524608"/>
            <a:ext cx="3000000" cy="129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1 + T(i-1, j-1)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max{T(i-1, j),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    T(i, j-1)}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5403901" y="5411075"/>
            <a:ext cx="246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or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is -1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≠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</p:txBody>
      </p:sp>
      <p:sp>
        <p:nvSpPr>
          <p:cNvPr id="919" name="Shape 919"/>
          <p:cNvSpPr/>
          <p:nvPr/>
        </p:nvSpPr>
        <p:spPr>
          <a:xfrm>
            <a:off x="34284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920" name="Shape 920"/>
          <p:cNvSpPr/>
          <p:nvPr/>
        </p:nvSpPr>
        <p:spPr>
          <a:xfrm>
            <a:off x="38856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921" name="Shape 921"/>
          <p:cNvSpPr/>
          <p:nvPr/>
        </p:nvSpPr>
        <p:spPr>
          <a:xfrm>
            <a:off x="43428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922" name="Shape 922"/>
          <p:cNvSpPr/>
          <p:nvPr/>
        </p:nvSpPr>
        <p:spPr>
          <a:xfrm>
            <a:off x="4802365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923" name="Shape 923"/>
          <p:cNvSpPr/>
          <p:nvPr/>
        </p:nvSpPr>
        <p:spPr>
          <a:xfrm>
            <a:off x="5259565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924" name="Shape 924"/>
          <p:cNvSpPr/>
          <p:nvPr/>
        </p:nvSpPr>
        <p:spPr>
          <a:xfrm>
            <a:off x="34284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925" name="Shape 925"/>
          <p:cNvSpPr/>
          <p:nvPr/>
        </p:nvSpPr>
        <p:spPr>
          <a:xfrm>
            <a:off x="38856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926" name="Shape 926"/>
          <p:cNvSpPr/>
          <p:nvPr/>
        </p:nvSpPr>
        <p:spPr>
          <a:xfrm>
            <a:off x="43428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927" name="Shape 927"/>
          <p:cNvSpPr/>
          <p:nvPr/>
        </p:nvSpPr>
        <p:spPr>
          <a:xfrm>
            <a:off x="4802365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928" name="Shape 928"/>
          <p:cNvSpPr/>
          <p:nvPr/>
        </p:nvSpPr>
        <p:spPr>
          <a:xfrm>
            <a:off x="5259565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929" name="Shape 929"/>
          <p:cNvSpPr/>
          <p:nvPr/>
        </p:nvSpPr>
        <p:spPr>
          <a:xfrm>
            <a:off x="34284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930" name="Shape 930"/>
          <p:cNvSpPr/>
          <p:nvPr/>
        </p:nvSpPr>
        <p:spPr>
          <a:xfrm>
            <a:off x="38856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931" name="Shape 931"/>
          <p:cNvSpPr/>
          <p:nvPr/>
        </p:nvSpPr>
        <p:spPr>
          <a:xfrm>
            <a:off x="43428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932" name="Shape 932"/>
          <p:cNvSpPr/>
          <p:nvPr/>
        </p:nvSpPr>
        <p:spPr>
          <a:xfrm>
            <a:off x="4802365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933" name="Shape 933"/>
          <p:cNvSpPr/>
          <p:nvPr/>
        </p:nvSpPr>
        <p:spPr>
          <a:xfrm>
            <a:off x="5259565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934" name="Shape 934"/>
          <p:cNvSpPr/>
          <p:nvPr/>
        </p:nvSpPr>
        <p:spPr>
          <a:xfrm>
            <a:off x="34284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935" name="Shape 935"/>
          <p:cNvSpPr/>
          <p:nvPr/>
        </p:nvSpPr>
        <p:spPr>
          <a:xfrm>
            <a:off x="38856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936" name="Shape 936"/>
          <p:cNvSpPr/>
          <p:nvPr/>
        </p:nvSpPr>
        <p:spPr>
          <a:xfrm>
            <a:off x="43428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937" name="Shape 937"/>
          <p:cNvSpPr/>
          <p:nvPr/>
        </p:nvSpPr>
        <p:spPr>
          <a:xfrm>
            <a:off x="4802365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938" name="Shape 938"/>
          <p:cNvSpPr/>
          <p:nvPr/>
        </p:nvSpPr>
        <p:spPr>
          <a:xfrm>
            <a:off x="5259565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939" name="Shape 939"/>
          <p:cNvSpPr/>
          <p:nvPr/>
        </p:nvSpPr>
        <p:spPr>
          <a:xfrm>
            <a:off x="34284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940" name="Shape 940"/>
          <p:cNvSpPr/>
          <p:nvPr/>
        </p:nvSpPr>
        <p:spPr>
          <a:xfrm>
            <a:off x="38856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941" name="Shape 941"/>
          <p:cNvSpPr/>
          <p:nvPr/>
        </p:nvSpPr>
        <p:spPr>
          <a:xfrm>
            <a:off x="43428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942" name="Shape 942"/>
          <p:cNvSpPr/>
          <p:nvPr/>
        </p:nvSpPr>
        <p:spPr>
          <a:xfrm>
            <a:off x="4802365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943" name="Shape 943"/>
          <p:cNvSpPr/>
          <p:nvPr/>
        </p:nvSpPr>
        <p:spPr>
          <a:xfrm>
            <a:off x="5259565" y="42377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944" name="Shape 944"/>
          <p:cNvSpPr/>
          <p:nvPr/>
        </p:nvSpPr>
        <p:spPr>
          <a:xfrm>
            <a:off x="34284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945" name="Shape 945"/>
          <p:cNvSpPr/>
          <p:nvPr/>
        </p:nvSpPr>
        <p:spPr>
          <a:xfrm>
            <a:off x="38856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946" name="Shape 946"/>
          <p:cNvSpPr/>
          <p:nvPr/>
        </p:nvSpPr>
        <p:spPr>
          <a:xfrm>
            <a:off x="43428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947" name="Shape 947"/>
          <p:cNvSpPr/>
          <p:nvPr/>
        </p:nvSpPr>
        <p:spPr>
          <a:xfrm>
            <a:off x="4802365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948" name="Shape 948"/>
          <p:cNvSpPr/>
          <p:nvPr/>
        </p:nvSpPr>
        <p:spPr>
          <a:xfrm>
            <a:off x="5259565" y="46949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3885643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950" name="Shape 950"/>
          <p:cNvSpPr txBox="1"/>
          <p:nvPr/>
        </p:nvSpPr>
        <p:spPr>
          <a:xfrm>
            <a:off x="434400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951" name="Shape 951"/>
          <p:cNvSpPr txBox="1"/>
          <p:nvPr/>
        </p:nvSpPr>
        <p:spPr>
          <a:xfrm>
            <a:off x="480235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</a:t>
            </a:r>
          </a:p>
        </p:txBody>
      </p:sp>
      <p:sp>
        <p:nvSpPr>
          <p:cNvPr id="952" name="Shape 952"/>
          <p:cNvSpPr txBox="1"/>
          <p:nvPr/>
        </p:nvSpPr>
        <p:spPr>
          <a:xfrm>
            <a:off x="526070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3042905" y="29626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3042905" y="34198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955" name="Shape 955"/>
          <p:cNvSpPr txBox="1"/>
          <p:nvPr/>
        </p:nvSpPr>
        <p:spPr>
          <a:xfrm>
            <a:off x="3042905" y="38770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956" name="Shape 956"/>
          <p:cNvSpPr txBox="1"/>
          <p:nvPr/>
        </p:nvSpPr>
        <p:spPr>
          <a:xfrm>
            <a:off x="3042905" y="43342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957" name="Shape 957"/>
          <p:cNvSpPr txBox="1"/>
          <p:nvPr/>
        </p:nvSpPr>
        <p:spPr>
          <a:xfrm>
            <a:off x="3042905" y="47914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958" name="Shape 958"/>
          <p:cNvSpPr/>
          <p:nvPr/>
        </p:nvSpPr>
        <p:spPr>
          <a:xfrm rot="-4499691">
            <a:off x="5972337" y="4131713"/>
            <a:ext cx="124857" cy="547674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959" name="Shape 959"/>
          <p:cNvSpPr txBox="1"/>
          <p:nvPr/>
        </p:nvSpPr>
        <p:spPr>
          <a:xfrm>
            <a:off x="6289875" y="4190400"/>
            <a:ext cx="14358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That </a:t>
            </a:r>
            <a:r>
              <a:rPr b="1" lang="en" sz="12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must have come from this 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since </a:t>
            </a: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don’t match.</a:t>
            </a:r>
          </a:p>
        </p:txBody>
      </p:sp>
      <p:sp>
        <p:nvSpPr>
          <p:cNvPr id="960" name="Shape 960"/>
          <p:cNvSpPr txBox="1"/>
          <p:nvPr/>
        </p:nvSpPr>
        <p:spPr>
          <a:xfrm>
            <a:off x="1219200" y="4658200"/>
            <a:ext cx="2284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LCS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C 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>
            <p:ph idx="4294967295" type="subTitle"/>
          </p:nvPr>
        </p:nvSpPr>
        <p:spPr>
          <a:xfrm>
            <a:off x="0" y="2395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966" name="Shape 966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example, consider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lcs_helper("ACGGA", "ACTG")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2895600" y="5410200"/>
            <a:ext cx="603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latin typeface="Consolas"/>
                <a:ea typeface="Consolas"/>
                <a:cs typeface="Consolas"/>
                <a:sym typeface="Consolas"/>
              </a:rPr>
              <a:t>{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1849025" y="5817650"/>
            <a:ext cx="228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T(i, j) =</a:t>
            </a:r>
          </a:p>
        </p:txBody>
      </p:sp>
      <p:sp>
        <p:nvSpPr>
          <p:cNvPr id="969" name="Shape 969"/>
          <p:cNvSpPr txBox="1"/>
          <p:nvPr/>
        </p:nvSpPr>
        <p:spPr>
          <a:xfrm>
            <a:off x="3432030" y="5524608"/>
            <a:ext cx="3000000" cy="129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1 + T(i-1, j-1)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max{T(i-1, j),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    T(i, j-1)}</a:t>
            </a:r>
          </a:p>
        </p:txBody>
      </p:sp>
      <p:sp>
        <p:nvSpPr>
          <p:cNvPr id="970" name="Shape 970"/>
          <p:cNvSpPr txBox="1"/>
          <p:nvPr/>
        </p:nvSpPr>
        <p:spPr>
          <a:xfrm>
            <a:off x="5403901" y="5411075"/>
            <a:ext cx="246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or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is -1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≠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</p:txBody>
      </p:sp>
      <p:sp>
        <p:nvSpPr>
          <p:cNvPr id="971" name="Shape 971"/>
          <p:cNvSpPr/>
          <p:nvPr/>
        </p:nvSpPr>
        <p:spPr>
          <a:xfrm>
            <a:off x="34284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972" name="Shape 972"/>
          <p:cNvSpPr/>
          <p:nvPr/>
        </p:nvSpPr>
        <p:spPr>
          <a:xfrm>
            <a:off x="38856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973" name="Shape 973"/>
          <p:cNvSpPr/>
          <p:nvPr/>
        </p:nvSpPr>
        <p:spPr>
          <a:xfrm>
            <a:off x="43428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974" name="Shape 974"/>
          <p:cNvSpPr/>
          <p:nvPr/>
        </p:nvSpPr>
        <p:spPr>
          <a:xfrm>
            <a:off x="4802365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975" name="Shape 975"/>
          <p:cNvSpPr/>
          <p:nvPr/>
        </p:nvSpPr>
        <p:spPr>
          <a:xfrm>
            <a:off x="5259565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976" name="Shape 976"/>
          <p:cNvSpPr/>
          <p:nvPr/>
        </p:nvSpPr>
        <p:spPr>
          <a:xfrm>
            <a:off x="34284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977" name="Shape 977"/>
          <p:cNvSpPr/>
          <p:nvPr/>
        </p:nvSpPr>
        <p:spPr>
          <a:xfrm>
            <a:off x="38856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978" name="Shape 978"/>
          <p:cNvSpPr/>
          <p:nvPr/>
        </p:nvSpPr>
        <p:spPr>
          <a:xfrm>
            <a:off x="43428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979" name="Shape 979"/>
          <p:cNvSpPr/>
          <p:nvPr/>
        </p:nvSpPr>
        <p:spPr>
          <a:xfrm>
            <a:off x="4802365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980" name="Shape 980"/>
          <p:cNvSpPr/>
          <p:nvPr/>
        </p:nvSpPr>
        <p:spPr>
          <a:xfrm>
            <a:off x="5259565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981" name="Shape 981"/>
          <p:cNvSpPr/>
          <p:nvPr/>
        </p:nvSpPr>
        <p:spPr>
          <a:xfrm>
            <a:off x="34284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982" name="Shape 982"/>
          <p:cNvSpPr/>
          <p:nvPr/>
        </p:nvSpPr>
        <p:spPr>
          <a:xfrm>
            <a:off x="38856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983" name="Shape 983"/>
          <p:cNvSpPr/>
          <p:nvPr/>
        </p:nvSpPr>
        <p:spPr>
          <a:xfrm>
            <a:off x="43428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984" name="Shape 984"/>
          <p:cNvSpPr/>
          <p:nvPr/>
        </p:nvSpPr>
        <p:spPr>
          <a:xfrm>
            <a:off x="4802365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985" name="Shape 985"/>
          <p:cNvSpPr/>
          <p:nvPr/>
        </p:nvSpPr>
        <p:spPr>
          <a:xfrm>
            <a:off x="5259565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986" name="Shape 986"/>
          <p:cNvSpPr/>
          <p:nvPr/>
        </p:nvSpPr>
        <p:spPr>
          <a:xfrm>
            <a:off x="34284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987" name="Shape 987"/>
          <p:cNvSpPr/>
          <p:nvPr/>
        </p:nvSpPr>
        <p:spPr>
          <a:xfrm>
            <a:off x="38856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988" name="Shape 988"/>
          <p:cNvSpPr/>
          <p:nvPr/>
        </p:nvSpPr>
        <p:spPr>
          <a:xfrm>
            <a:off x="43428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989" name="Shape 989"/>
          <p:cNvSpPr/>
          <p:nvPr/>
        </p:nvSpPr>
        <p:spPr>
          <a:xfrm>
            <a:off x="4802365" y="37805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990" name="Shape 990"/>
          <p:cNvSpPr/>
          <p:nvPr/>
        </p:nvSpPr>
        <p:spPr>
          <a:xfrm>
            <a:off x="5259565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991" name="Shape 991"/>
          <p:cNvSpPr/>
          <p:nvPr/>
        </p:nvSpPr>
        <p:spPr>
          <a:xfrm>
            <a:off x="34284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992" name="Shape 992"/>
          <p:cNvSpPr/>
          <p:nvPr/>
        </p:nvSpPr>
        <p:spPr>
          <a:xfrm>
            <a:off x="38856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993" name="Shape 993"/>
          <p:cNvSpPr/>
          <p:nvPr/>
        </p:nvSpPr>
        <p:spPr>
          <a:xfrm>
            <a:off x="43428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994" name="Shape 994"/>
          <p:cNvSpPr/>
          <p:nvPr/>
        </p:nvSpPr>
        <p:spPr>
          <a:xfrm>
            <a:off x="4802365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995" name="Shape 995"/>
          <p:cNvSpPr/>
          <p:nvPr/>
        </p:nvSpPr>
        <p:spPr>
          <a:xfrm>
            <a:off x="5259565" y="42377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996" name="Shape 996"/>
          <p:cNvSpPr/>
          <p:nvPr/>
        </p:nvSpPr>
        <p:spPr>
          <a:xfrm>
            <a:off x="34284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997" name="Shape 997"/>
          <p:cNvSpPr/>
          <p:nvPr/>
        </p:nvSpPr>
        <p:spPr>
          <a:xfrm>
            <a:off x="38856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998" name="Shape 998"/>
          <p:cNvSpPr/>
          <p:nvPr/>
        </p:nvSpPr>
        <p:spPr>
          <a:xfrm>
            <a:off x="43428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999" name="Shape 999"/>
          <p:cNvSpPr/>
          <p:nvPr/>
        </p:nvSpPr>
        <p:spPr>
          <a:xfrm>
            <a:off x="4802365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000" name="Shape 1000"/>
          <p:cNvSpPr/>
          <p:nvPr/>
        </p:nvSpPr>
        <p:spPr>
          <a:xfrm>
            <a:off x="5259565" y="46949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1001" name="Shape 1001"/>
          <p:cNvSpPr txBox="1"/>
          <p:nvPr/>
        </p:nvSpPr>
        <p:spPr>
          <a:xfrm>
            <a:off x="3885643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1002" name="Shape 1002"/>
          <p:cNvSpPr txBox="1"/>
          <p:nvPr/>
        </p:nvSpPr>
        <p:spPr>
          <a:xfrm>
            <a:off x="434400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1003" name="Shape 1003"/>
          <p:cNvSpPr txBox="1"/>
          <p:nvPr/>
        </p:nvSpPr>
        <p:spPr>
          <a:xfrm>
            <a:off x="480235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</a:t>
            </a:r>
          </a:p>
        </p:txBody>
      </p:sp>
      <p:sp>
        <p:nvSpPr>
          <p:cNvPr id="1004" name="Shape 1004"/>
          <p:cNvSpPr txBox="1"/>
          <p:nvPr/>
        </p:nvSpPr>
        <p:spPr>
          <a:xfrm>
            <a:off x="526070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1005" name="Shape 1005"/>
          <p:cNvSpPr txBox="1"/>
          <p:nvPr/>
        </p:nvSpPr>
        <p:spPr>
          <a:xfrm>
            <a:off x="3042905" y="29626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1006" name="Shape 1006"/>
          <p:cNvSpPr txBox="1"/>
          <p:nvPr/>
        </p:nvSpPr>
        <p:spPr>
          <a:xfrm>
            <a:off x="3042905" y="34198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1007" name="Shape 1007"/>
          <p:cNvSpPr txBox="1"/>
          <p:nvPr/>
        </p:nvSpPr>
        <p:spPr>
          <a:xfrm>
            <a:off x="3042905" y="38770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1008" name="Shape 1008"/>
          <p:cNvSpPr txBox="1"/>
          <p:nvPr/>
        </p:nvSpPr>
        <p:spPr>
          <a:xfrm>
            <a:off x="3042905" y="43342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1009" name="Shape 1009"/>
          <p:cNvSpPr txBox="1"/>
          <p:nvPr/>
        </p:nvSpPr>
        <p:spPr>
          <a:xfrm>
            <a:off x="3042905" y="47914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1010" name="Shape 1010"/>
          <p:cNvSpPr/>
          <p:nvPr/>
        </p:nvSpPr>
        <p:spPr>
          <a:xfrm rot="-4499823">
            <a:off x="5672291" y="3329584"/>
            <a:ext cx="236377" cy="118129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011" name="Shape 1011"/>
          <p:cNvSpPr txBox="1"/>
          <p:nvPr/>
        </p:nvSpPr>
        <p:spPr>
          <a:xfrm>
            <a:off x="6366075" y="3733200"/>
            <a:ext cx="14358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That </a:t>
            </a:r>
            <a:r>
              <a:rPr b="1" lang="en" sz="12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must have come from this 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since </a:t>
            </a: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’s match.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1219200" y="4658200"/>
            <a:ext cx="2284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LCS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C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/>
          <p:nvPr>
            <p:ph idx="4294967295" type="subTitle"/>
          </p:nvPr>
        </p:nvSpPr>
        <p:spPr>
          <a:xfrm>
            <a:off x="0" y="2395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1018" name="Shape 101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example, consider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lcs_helper("ACGGA", "ACTG")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sp>
        <p:nvSpPr>
          <p:cNvPr id="1019" name="Shape 1019"/>
          <p:cNvSpPr txBox="1"/>
          <p:nvPr/>
        </p:nvSpPr>
        <p:spPr>
          <a:xfrm>
            <a:off x="2895600" y="5410200"/>
            <a:ext cx="603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latin typeface="Consolas"/>
                <a:ea typeface="Consolas"/>
                <a:cs typeface="Consolas"/>
                <a:sym typeface="Consolas"/>
              </a:rPr>
              <a:t>{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1849025" y="5817650"/>
            <a:ext cx="228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T(i, j) =</a:t>
            </a:r>
          </a:p>
        </p:txBody>
      </p:sp>
      <p:sp>
        <p:nvSpPr>
          <p:cNvPr id="1021" name="Shape 1021"/>
          <p:cNvSpPr txBox="1"/>
          <p:nvPr/>
        </p:nvSpPr>
        <p:spPr>
          <a:xfrm>
            <a:off x="3432030" y="5524608"/>
            <a:ext cx="3000000" cy="129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1 + T(i-1, j-1)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max{T(i-1, j),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    T(i, j-1)}</a:t>
            </a:r>
          </a:p>
        </p:txBody>
      </p:sp>
      <p:sp>
        <p:nvSpPr>
          <p:cNvPr id="1022" name="Shape 1022"/>
          <p:cNvSpPr txBox="1"/>
          <p:nvPr/>
        </p:nvSpPr>
        <p:spPr>
          <a:xfrm>
            <a:off x="5403901" y="5411075"/>
            <a:ext cx="246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or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is -1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≠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</p:txBody>
      </p:sp>
      <p:sp>
        <p:nvSpPr>
          <p:cNvPr id="1023" name="Shape 1023"/>
          <p:cNvSpPr/>
          <p:nvPr/>
        </p:nvSpPr>
        <p:spPr>
          <a:xfrm>
            <a:off x="34284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8856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025" name="Shape 1025"/>
          <p:cNvSpPr/>
          <p:nvPr/>
        </p:nvSpPr>
        <p:spPr>
          <a:xfrm>
            <a:off x="43428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026" name="Shape 1026"/>
          <p:cNvSpPr/>
          <p:nvPr/>
        </p:nvSpPr>
        <p:spPr>
          <a:xfrm>
            <a:off x="4802365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027" name="Shape 1027"/>
          <p:cNvSpPr/>
          <p:nvPr/>
        </p:nvSpPr>
        <p:spPr>
          <a:xfrm>
            <a:off x="5259565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028" name="Shape 1028"/>
          <p:cNvSpPr/>
          <p:nvPr/>
        </p:nvSpPr>
        <p:spPr>
          <a:xfrm>
            <a:off x="34284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029" name="Shape 1029"/>
          <p:cNvSpPr/>
          <p:nvPr/>
        </p:nvSpPr>
        <p:spPr>
          <a:xfrm>
            <a:off x="38856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030" name="Shape 1030"/>
          <p:cNvSpPr/>
          <p:nvPr/>
        </p:nvSpPr>
        <p:spPr>
          <a:xfrm>
            <a:off x="43428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031" name="Shape 1031"/>
          <p:cNvSpPr/>
          <p:nvPr/>
        </p:nvSpPr>
        <p:spPr>
          <a:xfrm>
            <a:off x="4802365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032" name="Shape 1032"/>
          <p:cNvSpPr/>
          <p:nvPr/>
        </p:nvSpPr>
        <p:spPr>
          <a:xfrm>
            <a:off x="5259565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033" name="Shape 1033"/>
          <p:cNvSpPr/>
          <p:nvPr/>
        </p:nvSpPr>
        <p:spPr>
          <a:xfrm>
            <a:off x="34284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034" name="Shape 1034"/>
          <p:cNvSpPr/>
          <p:nvPr/>
        </p:nvSpPr>
        <p:spPr>
          <a:xfrm>
            <a:off x="38856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035" name="Shape 1035"/>
          <p:cNvSpPr/>
          <p:nvPr/>
        </p:nvSpPr>
        <p:spPr>
          <a:xfrm>
            <a:off x="43428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036" name="Shape 1036"/>
          <p:cNvSpPr/>
          <p:nvPr/>
        </p:nvSpPr>
        <p:spPr>
          <a:xfrm>
            <a:off x="4802365" y="33233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037" name="Shape 1037"/>
          <p:cNvSpPr/>
          <p:nvPr/>
        </p:nvSpPr>
        <p:spPr>
          <a:xfrm>
            <a:off x="5259565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038" name="Shape 1038"/>
          <p:cNvSpPr/>
          <p:nvPr/>
        </p:nvSpPr>
        <p:spPr>
          <a:xfrm>
            <a:off x="34284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039" name="Shape 1039"/>
          <p:cNvSpPr/>
          <p:nvPr/>
        </p:nvSpPr>
        <p:spPr>
          <a:xfrm>
            <a:off x="38856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040" name="Shape 1040"/>
          <p:cNvSpPr/>
          <p:nvPr/>
        </p:nvSpPr>
        <p:spPr>
          <a:xfrm>
            <a:off x="43428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041" name="Shape 1041"/>
          <p:cNvSpPr/>
          <p:nvPr/>
        </p:nvSpPr>
        <p:spPr>
          <a:xfrm>
            <a:off x="4802365" y="37805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042" name="Shape 1042"/>
          <p:cNvSpPr/>
          <p:nvPr/>
        </p:nvSpPr>
        <p:spPr>
          <a:xfrm>
            <a:off x="5259565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1043" name="Shape 1043"/>
          <p:cNvSpPr/>
          <p:nvPr/>
        </p:nvSpPr>
        <p:spPr>
          <a:xfrm>
            <a:off x="34284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044" name="Shape 1044"/>
          <p:cNvSpPr/>
          <p:nvPr/>
        </p:nvSpPr>
        <p:spPr>
          <a:xfrm>
            <a:off x="38856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045" name="Shape 1045"/>
          <p:cNvSpPr/>
          <p:nvPr/>
        </p:nvSpPr>
        <p:spPr>
          <a:xfrm>
            <a:off x="43428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046" name="Shape 1046"/>
          <p:cNvSpPr/>
          <p:nvPr/>
        </p:nvSpPr>
        <p:spPr>
          <a:xfrm>
            <a:off x="4802365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047" name="Shape 1047"/>
          <p:cNvSpPr/>
          <p:nvPr/>
        </p:nvSpPr>
        <p:spPr>
          <a:xfrm>
            <a:off x="5259565" y="42377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1048" name="Shape 1048"/>
          <p:cNvSpPr/>
          <p:nvPr/>
        </p:nvSpPr>
        <p:spPr>
          <a:xfrm>
            <a:off x="34284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049" name="Shape 1049"/>
          <p:cNvSpPr/>
          <p:nvPr/>
        </p:nvSpPr>
        <p:spPr>
          <a:xfrm>
            <a:off x="38856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050" name="Shape 1050"/>
          <p:cNvSpPr/>
          <p:nvPr/>
        </p:nvSpPr>
        <p:spPr>
          <a:xfrm>
            <a:off x="43428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051" name="Shape 1051"/>
          <p:cNvSpPr/>
          <p:nvPr/>
        </p:nvSpPr>
        <p:spPr>
          <a:xfrm>
            <a:off x="4802365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052" name="Shape 1052"/>
          <p:cNvSpPr/>
          <p:nvPr/>
        </p:nvSpPr>
        <p:spPr>
          <a:xfrm>
            <a:off x="5259565" y="46949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1053" name="Shape 1053"/>
          <p:cNvSpPr txBox="1"/>
          <p:nvPr/>
        </p:nvSpPr>
        <p:spPr>
          <a:xfrm>
            <a:off x="3885643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1054" name="Shape 1054"/>
          <p:cNvSpPr txBox="1"/>
          <p:nvPr/>
        </p:nvSpPr>
        <p:spPr>
          <a:xfrm>
            <a:off x="434400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1055" name="Shape 1055"/>
          <p:cNvSpPr txBox="1"/>
          <p:nvPr/>
        </p:nvSpPr>
        <p:spPr>
          <a:xfrm>
            <a:off x="480235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</a:p>
        </p:txBody>
      </p:sp>
      <p:sp>
        <p:nvSpPr>
          <p:cNvPr id="1056" name="Shape 1056"/>
          <p:cNvSpPr txBox="1"/>
          <p:nvPr/>
        </p:nvSpPr>
        <p:spPr>
          <a:xfrm>
            <a:off x="526070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1057" name="Shape 1057"/>
          <p:cNvSpPr txBox="1"/>
          <p:nvPr/>
        </p:nvSpPr>
        <p:spPr>
          <a:xfrm>
            <a:off x="3042905" y="29626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1058" name="Shape 1058"/>
          <p:cNvSpPr txBox="1"/>
          <p:nvPr/>
        </p:nvSpPr>
        <p:spPr>
          <a:xfrm>
            <a:off x="3042905" y="34198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1059" name="Shape 1059"/>
          <p:cNvSpPr txBox="1"/>
          <p:nvPr/>
        </p:nvSpPr>
        <p:spPr>
          <a:xfrm>
            <a:off x="3042905" y="38770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3042905" y="43342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1061" name="Shape 1061"/>
          <p:cNvSpPr txBox="1"/>
          <p:nvPr/>
        </p:nvSpPr>
        <p:spPr>
          <a:xfrm>
            <a:off x="3042905" y="47914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1062" name="Shape 1062"/>
          <p:cNvSpPr/>
          <p:nvPr/>
        </p:nvSpPr>
        <p:spPr>
          <a:xfrm rot="-4499823">
            <a:off x="5672291" y="2872384"/>
            <a:ext cx="236377" cy="118129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063" name="Shape 1063"/>
          <p:cNvSpPr txBox="1"/>
          <p:nvPr/>
        </p:nvSpPr>
        <p:spPr>
          <a:xfrm>
            <a:off x="6366075" y="3276000"/>
            <a:ext cx="14358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That </a:t>
            </a:r>
            <a:r>
              <a:rPr b="1" lang="en" sz="12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might have come from either of these 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’s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since </a:t>
            </a: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don’t match; arbitrarily choose to go up.</a:t>
            </a:r>
          </a:p>
        </p:txBody>
      </p:sp>
      <p:sp>
        <p:nvSpPr>
          <p:cNvPr id="1064" name="Shape 1064"/>
          <p:cNvSpPr/>
          <p:nvPr/>
        </p:nvSpPr>
        <p:spPr>
          <a:xfrm rot="-5559448">
            <a:off x="5370182" y="2897386"/>
            <a:ext cx="354646" cy="1648660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065" name="Shape 1065"/>
          <p:cNvSpPr txBox="1"/>
          <p:nvPr/>
        </p:nvSpPr>
        <p:spPr>
          <a:xfrm>
            <a:off x="1219200" y="4658200"/>
            <a:ext cx="2284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LCS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C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 txBox="1"/>
          <p:nvPr>
            <p:ph idx="4294967295" type="subTitle"/>
          </p:nvPr>
        </p:nvSpPr>
        <p:spPr>
          <a:xfrm>
            <a:off x="0" y="2395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1071" name="Shape 107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example, consider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lcs_helper("ACGGA", "ACTG")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sp>
        <p:nvSpPr>
          <p:cNvPr id="1072" name="Shape 1072"/>
          <p:cNvSpPr txBox="1"/>
          <p:nvPr/>
        </p:nvSpPr>
        <p:spPr>
          <a:xfrm>
            <a:off x="2895600" y="5410200"/>
            <a:ext cx="603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latin typeface="Consolas"/>
                <a:ea typeface="Consolas"/>
                <a:cs typeface="Consolas"/>
                <a:sym typeface="Consolas"/>
              </a:rPr>
              <a:t>{</a:t>
            </a:r>
          </a:p>
        </p:txBody>
      </p:sp>
      <p:sp>
        <p:nvSpPr>
          <p:cNvPr id="1073" name="Shape 1073"/>
          <p:cNvSpPr txBox="1"/>
          <p:nvPr/>
        </p:nvSpPr>
        <p:spPr>
          <a:xfrm>
            <a:off x="1849025" y="5817650"/>
            <a:ext cx="228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T(i, j) =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3432030" y="5524608"/>
            <a:ext cx="3000000" cy="129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1 + T(i-1, j-1)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max{T(i-1, j),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    T(i, j-1)}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5403901" y="5411075"/>
            <a:ext cx="246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or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is -1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≠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</p:txBody>
      </p:sp>
      <p:sp>
        <p:nvSpPr>
          <p:cNvPr id="1076" name="Shape 1076"/>
          <p:cNvSpPr/>
          <p:nvPr/>
        </p:nvSpPr>
        <p:spPr>
          <a:xfrm>
            <a:off x="34284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077" name="Shape 1077"/>
          <p:cNvSpPr/>
          <p:nvPr/>
        </p:nvSpPr>
        <p:spPr>
          <a:xfrm>
            <a:off x="38856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078" name="Shape 1078"/>
          <p:cNvSpPr/>
          <p:nvPr/>
        </p:nvSpPr>
        <p:spPr>
          <a:xfrm>
            <a:off x="43428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079" name="Shape 1079"/>
          <p:cNvSpPr/>
          <p:nvPr/>
        </p:nvSpPr>
        <p:spPr>
          <a:xfrm>
            <a:off x="4802365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080" name="Shape 1080"/>
          <p:cNvSpPr/>
          <p:nvPr/>
        </p:nvSpPr>
        <p:spPr>
          <a:xfrm>
            <a:off x="5259565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081" name="Shape 1081"/>
          <p:cNvSpPr/>
          <p:nvPr/>
        </p:nvSpPr>
        <p:spPr>
          <a:xfrm>
            <a:off x="34284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082" name="Shape 1082"/>
          <p:cNvSpPr/>
          <p:nvPr/>
        </p:nvSpPr>
        <p:spPr>
          <a:xfrm>
            <a:off x="38856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083" name="Shape 1083"/>
          <p:cNvSpPr/>
          <p:nvPr/>
        </p:nvSpPr>
        <p:spPr>
          <a:xfrm>
            <a:off x="43428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084" name="Shape 1084"/>
          <p:cNvSpPr/>
          <p:nvPr/>
        </p:nvSpPr>
        <p:spPr>
          <a:xfrm>
            <a:off x="4802365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085" name="Shape 1085"/>
          <p:cNvSpPr/>
          <p:nvPr/>
        </p:nvSpPr>
        <p:spPr>
          <a:xfrm>
            <a:off x="5259565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086" name="Shape 1086"/>
          <p:cNvSpPr/>
          <p:nvPr/>
        </p:nvSpPr>
        <p:spPr>
          <a:xfrm>
            <a:off x="34284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087" name="Shape 1087"/>
          <p:cNvSpPr/>
          <p:nvPr/>
        </p:nvSpPr>
        <p:spPr>
          <a:xfrm>
            <a:off x="38856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088" name="Shape 1088"/>
          <p:cNvSpPr/>
          <p:nvPr/>
        </p:nvSpPr>
        <p:spPr>
          <a:xfrm>
            <a:off x="4342837" y="33233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089" name="Shape 1089"/>
          <p:cNvSpPr/>
          <p:nvPr/>
        </p:nvSpPr>
        <p:spPr>
          <a:xfrm>
            <a:off x="4802365" y="33233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090" name="Shape 1090"/>
          <p:cNvSpPr/>
          <p:nvPr/>
        </p:nvSpPr>
        <p:spPr>
          <a:xfrm>
            <a:off x="5259565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091" name="Shape 1091"/>
          <p:cNvSpPr/>
          <p:nvPr/>
        </p:nvSpPr>
        <p:spPr>
          <a:xfrm>
            <a:off x="34284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092" name="Shape 1092"/>
          <p:cNvSpPr/>
          <p:nvPr/>
        </p:nvSpPr>
        <p:spPr>
          <a:xfrm>
            <a:off x="38856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093" name="Shape 1093"/>
          <p:cNvSpPr/>
          <p:nvPr/>
        </p:nvSpPr>
        <p:spPr>
          <a:xfrm>
            <a:off x="43428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094" name="Shape 1094"/>
          <p:cNvSpPr/>
          <p:nvPr/>
        </p:nvSpPr>
        <p:spPr>
          <a:xfrm>
            <a:off x="4802365" y="37805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095" name="Shape 1095"/>
          <p:cNvSpPr/>
          <p:nvPr/>
        </p:nvSpPr>
        <p:spPr>
          <a:xfrm>
            <a:off x="5259565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1096" name="Shape 1096"/>
          <p:cNvSpPr/>
          <p:nvPr/>
        </p:nvSpPr>
        <p:spPr>
          <a:xfrm>
            <a:off x="34284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097" name="Shape 1097"/>
          <p:cNvSpPr/>
          <p:nvPr/>
        </p:nvSpPr>
        <p:spPr>
          <a:xfrm>
            <a:off x="38856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098" name="Shape 1098"/>
          <p:cNvSpPr/>
          <p:nvPr/>
        </p:nvSpPr>
        <p:spPr>
          <a:xfrm>
            <a:off x="43428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099" name="Shape 1099"/>
          <p:cNvSpPr/>
          <p:nvPr/>
        </p:nvSpPr>
        <p:spPr>
          <a:xfrm>
            <a:off x="4802365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100" name="Shape 1100"/>
          <p:cNvSpPr/>
          <p:nvPr/>
        </p:nvSpPr>
        <p:spPr>
          <a:xfrm>
            <a:off x="5259565" y="42377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1101" name="Shape 1101"/>
          <p:cNvSpPr/>
          <p:nvPr/>
        </p:nvSpPr>
        <p:spPr>
          <a:xfrm>
            <a:off x="34284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102" name="Shape 1102"/>
          <p:cNvSpPr/>
          <p:nvPr/>
        </p:nvSpPr>
        <p:spPr>
          <a:xfrm>
            <a:off x="38856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103" name="Shape 1103"/>
          <p:cNvSpPr/>
          <p:nvPr/>
        </p:nvSpPr>
        <p:spPr>
          <a:xfrm>
            <a:off x="43428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104" name="Shape 1104"/>
          <p:cNvSpPr/>
          <p:nvPr/>
        </p:nvSpPr>
        <p:spPr>
          <a:xfrm>
            <a:off x="4802365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105" name="Shape 1105"/>
          <p:cNvSpPr/>
          <p:nvPr/>
        </p:nvSpPr>
        <p:spPr>
          <a:xfrm>
            <a:off x="5259565" y="46949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1106" name="Shape 1106"/>
          <p:cNvSpPr txBox="1"/>
          <p:nvPr/>
        </p:nvSpPr>
        <p:spPr>
          <a:xfrm>
            <a:off x="3885643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1107" name="Shape 1107"/>
          <p:cNvSpPr txBox="1"/>
          <p:nvPr/>
        </p:nvSpPr>
        <p:spPr>
          <a:xfrm>
            <a:off x="434400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1108" name="Shape 1108"/>
          <p:cNvSpPr txBox="1"/>
          <p:nvPr/>
        </p:nvSpPr>
        <p:spPr>
          <a:xfrm>
            <a:off x="480235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</a:p>
        </p:txBody>
      </p:sp>
      <p:sp>
        <p:nvSpPr>
          <p:cNvPr id="1109" name="Shape 1109"/>
          <p:cNvSpPr txBox="1"/>
          <p:nvPr/>
        </p:nvSpPr>
        <p:spPr>
          <a:xfrm>
            <a:off x="526070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3042905" y="29626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1111" name="Shape 1111"/>
          <p:cNvSpPr txBox="1"/>
          <p:nvPr/>
        </p:nvSpPr>
        <p:spPr>
          <a:xfrm>
            <a:off x="3042905" y="34198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3042905" y="38770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1113" name="Shape 1113"/>
          <p:cNvSpPr txBox="1"/>
          <p:nvPr/>
        </p:nvSpPr>
        <p:spPr>
          <a:xfrm>
            <a:off x="3042905" y="43342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1114" name="Shape 1114"/>
          <p:cNvSpPr txBox="1"/>
          <p:nvPr/>
        </p:nvSpPr>
        <p:spPr>
          <a:xfrm>
            <a:off x="3042905" y="47914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1115" name="Shape 1115"/>
          <p:cNvSpPr txBox="1"/>
          <p:nvPr/>
        </p:nvSpPr>
        <p:spPr>
          <a:xfrm>
            <a:off x="6366075" y="3276000"/>
            <a:ext cx="14358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That </a:t>
            </a:r>
            <a:r>
              <a:rPr b="1" lang="en" sz="12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must have come from this 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since </a:t>
            </a: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don’t match.</a:t>
            </a:r>
          </a:p>
        </p:txBody>
      </p:sp>
      <p:sp>
        <p:nvSpPr>
          <p:cNvPr id="1116" name="Shape 1116"/>
          <p:cNvSpPr/>
          <p:nvPr/>
        </p:nvSpPr>
        <p:spPr>
          <a:xfrm rot="-4500014">
            <a:off x="5370183" y="2668793"/>
            <a:ext cx="354640" cy="164865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117" name="Shape 1117"/>
          <p:cNvSpPr txBox="1"/>
          <p:nvPr/>
        </p:nvSpPr>
        <p:spPr>
          <a:xfrm>
            <a:off x="1219200" y="4658200"/>
            <a:ext cx="2284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LCS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C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 txBox="1"/>
          <p:nvPr>
            <p:ph idx="4294967295" type="subTitle"/>
          </p:nvPr>
        </p:nvSpPr>
        <p:spPr>
          <a:xfrm>
            <a:off x="0" y="2395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1123" name="Shape 112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example, consider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lcs_helper("ACGGA", "ACTG")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sp>
        <p:nvSpPr>
          <p:cNvPr id="1124" name="Shape 1124"/>
          <p:cNvSpPr txBox="1"/>
          <p:nvPr/>
        </p:nvSpPr>
        <p:spPr>
          <a:xfrm>
            <a:off x="2895600" y="5410200"/>
            <a:ext cx="603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latin typeface="Consolas"/>
                <a:ea typeface="Consolas"/>
                <a:cs typeface="Consolas"/>
                <a:sym typeface="Consolas"/>
              </a:rPr>
              <a:t>{</a:t>
            </a:r>
          </a:p>
        </p:txBody>
      </p:sp>
      <p:sp>
        <p:nvSpPr>
          <p:cNvPr id="1125" name="Shape 1125"/>
          <p:cNvSpPr txBox="1"/>
          <p:nvPr/>
        </p:nvSpPr>
        <p:spPr>
          <a:xfrm>
            <a:off x="1849025" y="5817650"/>
            <a:ext cx="228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T(i, j) =</a:t>
            </a:r>
          </a:p>
        </p:txBody>
      </p:sp>
      <p:sp>
        <p:nvSpPr>
          <p:cNvPr id="1126" name="Shape 1126"/>
          <p:cNvSpPr txBox="1"/>
          <p:nvPr/>
        </p:nvSpPr>
        <p:spPr>
          <a:xfrm>
            <a:off x="3432030" y="5524608"/>
            <a:ext cx="3000000" cy="129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1 + T(i-1, j-1)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max{T(i-1, j),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    T(i, j-1)}</a:t>
            </a:r>
          </a:p>
        </p:txBody>
      </p:sp>
      <p:sp>
        <p:nvSpPr>
          <p:cNvPr id="1127" name="Shape 1127"/>
          <p:cNvSpPr txBox="1"/>
          <p:nvPr/>
        </p:nvSpPr>
        <p:spPr>
          <a:xfrm>
            <a:off x="5403901" y="5411075"/>
            <a:ext cx="246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or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is -1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≠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</p:txBody>
      </p:sp>
      <p:sp>
        <p:nvSpPr>
          <p:cNvPr id="1128" name="Shape 1128"/>
          <p:cNvSpPr/>
          <p:nvPr/>
        </p:nvSpPr>
        <p:spPr>
          <a:xfrm>
            <a:off x="34284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129" name="Shape 1129"/>
          <p:cNvSpPr/>
          <p:nvPr/>
        </p:nvSpPr>
        <p:spPr>
          <a:xfrm>
            <a:off x="38856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130" name="Shape 1130"/>
          <p:cNvSpPr/>
          <p:nvPr/>
        </p:nvSpPr>
        <p:spPr>
          <a:xfrm>
            <a:off x="43428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131" name="Shape 1131"/>
          <p:cNvSpPr/>
          <p:nvPr/>
        </p:nvSpPr>
        <p:spPr>
          <a:xfrm>
            <a:off x="4802365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132" name="Shape 1132"/>
          <p:cNvSpPr/>
          <p:nvPr/>
        </p:nvSpPr>
        <p:spPr>
          <a:xfrm>
            <a:off x="5259565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133" name="Shape 1133"/>
          <p:cNvSpPr/>
          <p:nvPr/>
        </p:nvSpPr>
        <p:spPr>
          <a:xfrm>
            <a:off x="34284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134" name="Shape 1134"/>
          <p:cNvSpPr/>
          <p:nvPr/>
        </p:nvSpPr>
        <p:spPr>
          <a:xfrm>
            <a:off x="3885637" y="28661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135" name="Shape 1135"/>
          <p:cNvSpPr/>
          <p:nvPr/>
        </p:nvSpPr>
        <p:spPr>
          <a:xfrm>
            <a:off x="43428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136" name="Shape 1136"/>
          <p:cNvSpPr/>
          <p:nvPr/>
        </p:nvSpPr>
        <p:spPr>
          <a:xfrm>
            <a:off x="4802365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137" name="Shape 1137"/>
          <p:cNvSpPr/>
          <p:nvPr/>
        </p:nvSpPr>
        <p:spPr>
          <a:xfrm>
            <a:off x="5259565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138" name="Shape 1138"/>
          <p:cNvSpPr/>
          <p:nvPr/>
        </p:nvSpPr>
        <p:spPr>
          <a:xfrm>
            <a:off x="34284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139" name="Shape 1139"/>
          <p:cNvSpPr/>
          <p:nvPr/>
        </p:nvSpPr>
        <p:spPr>
          <a:xfrm>
            <a:off x="38856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140" name="Shape 1140"/>
          <p:cNvSpPr/>
          <p:nvPr/>
        </p:nvSpPr>
        <p:spPr>
          <a:xfrm>
            <a:off x="4342837" y="33233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141" name="Shape 1141"/>
          <p:cNvSpPr/>
          <p:nvPr/>
        </p:nvSpPr>
        <p:spPr>
          <a:xfrm>
            <a:off x="4802365" y="33233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142" name="Shape 1142"/>
          <p:cNvSpPr/>
          <p:nvPr/>
        </p:nvSpPr>
        <p:spPr>
          <a:xfrm>
            <a:off x="5259565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143" name="Shape 1143"/>
          <p:cNvSpPr/>
          <p:nvPr/>
        </p:nvSpPr>
        <p:spPr>
          <a:xfrm>
            <a:off x="34284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144" name="Shape 1144"/>
          <p:cNvSpPr/>
          <p:nvPr/>
        </p:nvSpPr>
        <p:spPr>
          <a:xfrm>
            <a:off x="38856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145" name="Shape 1145"/>
          <p:cNvSpPr/>
          <p:nvPr/>
        </p:nvSpPr>
        <p:spPr>
          <a:xfrm>
            <a:off x="43428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146" name="Shape 1146"/>
          <p:cNvSpPr/>
          <p:nvPr/>
        </p:nvSpPr>
        <p:spPr>
          <a:xfrm>
            <a:off x="4802365" y="37805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147" name="Shape 1147"/>
          <p:cNvSpPr/>
          <p:nvPr/>
        </p:nvSpPr>
        <p:spPr>
          <a:xfrm>
            <a:off x="5259565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1148" name="Shape 1148"/>
          <p:cNvSpPr/>
          <p:nvPr/>
        </p:nvSpPr>
        <p:spPr>
          <a:xfrm>
            <a:off x="34284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149" name="Shape 1149"/>
          <p:cNvSpPr/>
          <p:nvPr/>
        </p:nvSpPr>
        <p:spPr>
          <a:xfrm>
            <a:off x="38856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150" name="Shape 1150"/>
          <p:cNvSpPr/>
          <p:nvPr/>
        </p:nvSpPr>
        <p:spPr>
          <a:xfrm>
            <a:off x="43428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151" name="Shape 1151"/>
          <p:cNvSpPr/>
          <p:nvPr/>
        </p:nvSpPr>
        <p:spPr>
          <a:xfrm>
            <a:off x="4802365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152" name="Shape 1152"/>
          <p:cNvSpPr/>
          <p:nvPr/>
        </p:nvSpPr>
        <p:spPr>
          <a:xfrm>
            <a:off x="5259565" y="42377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1153" name="Shape 1153"/>
          <p:cNvSpPr/>
          <p:nvPr/>
        </p:nvSpPr>
        <p:spPr>
          <a:xfrm>
            <a:off x="34284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154" name="Shape 1154"/>
          <p:cNvSpPr/>
          <p:nvPr/>
        </p:nvSpPr>
        <p:spPr>
          <a:xfrm>
            <a:off x="38856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155" name="Shape 1155"/>
          <p:cNvSpPr/>
          <p:nvPr/>
        </p:nvSpPr>
        <p:spPr>
          <a:xfrm>
            <a:off x="43428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156" name="Shape 1156"/>
          <p:cNvSpPr/>
          <p:nvPr/>
        </p:nvSpPr>
        <p:spPr>
          <a:xfrm>
            <a:off x="4802365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157" name="Shape 1157"/>
          <p:cNvSpPr/>
          <p:nvPr/>
        </p:nvSpPr>
        <p:spPr>
          <a:xfrm>
            <a:off x="5259565" y="46949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1158" name="Shape 1158"/>
          <p:cNvSpPr txBox="1"/>
          <p:nvPr/>
        </p:nvSpPr>
        <p:spPr>
          <a:xfrm>
            <a:off x="3885643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1159" name="Shape 1159"/>
          <p:cNvSpPr txBox="1"/>
          <p:nvPr/>
        </p:nvSpPr>
        <p:spPr>
          <a:xfrm>
            <a:off x="434400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1160" name="Shape 1160"/>
          <p:cNvSpPr txBox="1"/>
          <p:nvPr/>
        </p:nvSpPr>
        <p:spPr>
          <a:xfrm>
            <a:off x="480235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526070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1162" name="Shape 1162"/>
          <p:cNvSpPr txBox="1"/>
          <p:nvPr/>
        </p:nvSpPr>
        <p:spPr>
          <a:xfrm>
            <a:off x="3042905" y="29626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1163" name="Shape 1163"/>
          <p:cNvSpPr txBox="1"/>
          <p:nvPr/>
        </p:nvSpPr>
        <p:spPr>
          <a:xfrm>
            <a:off x="3042905" y="34198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1164" name="Shape 1164"/>
          <p:cNvSpPr txBox="1"/>
          <p:nvPr/>
        </p:nvSpPr>
        <p:spPr>
          <a:xfrm>
            <a:off x="3042905" y="38770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1165" name="Shape 1165"/>
          <p:cNvSpPr txBox="1"/>
          <p:nvPr/>
        </p:nvSpPr>
        <p:spPr>
          <a:xfrm>
            <a:off x="3042905" y="43342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1166" name="Shape 1166"/>
          <p:cNvSpPr txBox="1"/>
          <p:nvPr/>
        </p:nvSpPr>
        <p:spPr>
          <a:xfrm>
            <a:off x="3042905" y="47914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1167" name="Shape 1167"/>
          <p:cNvSpPr txBox="1"/>
          <p:nvPr/>
        </p:nvSpPr>
        <p:spPr>
          <a:xfrm>
            <a:off x="6366075" y="2818800"/>
            <a:ext cx="14358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That </a:t>
            </a:r>
            <a:r>
              <a:rPr b="1" lang="en" sz="12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must have come from this 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since </a:t>
            </a: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’s 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match.</a:t>
            </a:r>
          </a:p>
        </p:txBody>
      </p:sp>
      <p:sp>
        <p:nvSpPr>
          <p:cNvPr id="1168" name="Shape 1168"/>
          <p:cNvSpPr/>
          <p:nvPr/>
        </p:nvSpPr>
        <p:spPr>
          <a:xfrm rot="-4499923">
            <a:off x="5094937" y="1983022"/>
            <a:ext cx="454516" cy="2088412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169" name="Shape 1169"/>
          <p:cNvSpPr txBox="1"/>
          <p:nvPr/>
        </p:nvSpPr>
        <p:spPr>
          <a:xfrm>
            <a:off x="1219200" y="4658200"/>
            <a:ext cx="2284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LCS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C 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 txBox="1"/>
          <p:nvPr>
            <p:ph idx="4294967295" type="subTitle"/>
          </p:nvPr>
        </p:nvSpPr>
        <p:spPr>
          <a:xfrm>
            <a:off x="0" y="2395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1175" name="Shape 1175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example, consider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lcs_helper("ACGGA", "ACTG")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sp>
        <p:nvSpPr>
          <p:cNvPr id="1176" name="Shape 1176"/>
          <p:cNvSpPr txBox="1"/>
          <p:nvPr/>
        </p:nvSpPr>
        <p:spPr>
          <a:xfrm>
            <a:off x="2895600" y="5410200"/>
            <a:ext cx="603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latin typeface="Consolas"/>
                <a:ea typeface="Consolas"/>
                <a:cs typeface="Consolas"/>
                <a:sym typeface="Consolas"/>
              </a:rPr>
              <a:t>{</a:t>
            </a:r>
          </a:p>
        </p:txBody>
      </p:sp>
      <p:sp>
        <p:nvSpPr>
          <p:cNvPr id="1177" name="Shape 1177"/>
          <p:cNvSpPr txBox="1"/>
          <p:nvPr/>
        </p:nvSpPr>
        <p:spPr>
          <a:xfrm>
            <a:off x="1849025" y="5817650"/>
            <a:ext cx="228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T(i, j) =</a:t>
            </a:r>
          </a:p>
        </p:txBody>
      </p:sp>
      <p:sp>
        <p:nvSpPr>
          <p:cNvPr id="1178" name="Shape 1178"/>
          <p:cNvSpPr txBox="1"/>
          <p:nvPr/>
        </p:nvSpPr>
        <p:spPr>
          <a:xfrm>
            <a:off x="3432030" y="5524608"/>
            <a:ext cx="3000000" cy="129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1 + T(i-1, j-1)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max{T(i-1, j),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    T(i, j-1)}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5403901" y="5411075"/>
            <a:ext cx="246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or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is -1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X[i]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≠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Y[j]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 ≥ 0</a:t>
            </a:r>
          </a:p>
        </p:txBody>
      </p:sp>
      <p:sp>
        <p:nvSpPr>
          <p:cNvPr id="1180" name="Shape 1180"/>
          <p:cNvSpPr/>
          <p:nvPr/>
        </p:nvSpPr>
        <p:spPr>
          <a:xfrm>
            <a:off x="3428437" y="24089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181" name="Shape 1181"/>
          <p:cNvSpPr/>
          <p:nvPr/>
        </p:nvSpPr>
        <p:spPr>
          <a:xfrm>
            <a:off x="38856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182" name="Shape 1182"/>
          <p:cNvSpPr/>
          <p:nvPr/>
        </p:nvSpPr>
        <p:spPr>
          <a:xfrm>
            <a:off x="4342837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183" name="Shape 1183"/>
          <p:cNvSpPr/>
          <p:nvPr/>
        </p:nvSpPr>
        <p:spPr>
          <a:xfrm>
            <a:off x="4802365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184" name="Shape 1184"/>
          <p:cNvSpPr/>
          <p:nvPr/>
        </p:nvSpPr>
        <p:spPr>
          <a:xfrm>
            <a:off x="5259565" y="2408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185" name="Shape 1185"/>
          <p:cNvSpPr/>
          <p:nvPr/>
        </p:nvSpPr>
        <p:spPr>
          <a:xfrm>
            <a:off x="34284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186" name="Shape 1186"/>
          <p:cNvSpPr/>
          <p:nvPr/>
        </p:nvSpPr>
        <p:spPr>
          <a:xfrm>
            <a:off x="3885637" y="28661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187" name="Shape 1187"/>
          <p:cNvSpPr/>
          <p:nvPr/>
        </p:nvSpPr>
        <p:spPr>
          <a:xfrm>
            <a:off x="4342837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188" name="Shape 1188"/>
          <p:cNvSpPr/>
          <p:nvPr/>
        </p:nvSpPr>
        <p:spPr>
          <a:xfrm>
            <a:off x="4802365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189" name="Shape 1189"/>
          <p:cNvSpPr/>
          <p:nvPr/>
        </p:nvSpPr>
        <p:spPr>
          <a:xfrm>
            <a:off x="5259565" y="28661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190" name="Shape 1190"/>
          <p:cNvSpPr/>
          <p:nvPr/>
        </p:nvSpPr>
        <p:spPr>
          <a:xfrm>
            <a:off x="34284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191" name="Shape 1191"/>
          <p:cNvSpPr/>
          <p:nvPr/>
        </p:nvSpPr>
        <p:spPr>
          <a:xfrm>
            <a:off x="3885637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192" name="Shape 1192"/>
          <p:cNvSpPr/>
          <p:nvPr/>
        </p:nvSpPr>
        <p:spPr>
          <a:xfrm>
            <a:off x="4342837" y="33233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193" name="Shape 1193"/>
          <p:cNvSpPr/>
          <p:nvPr/>
        </p:nvSpPr>
        <p:spPr>
          <a:xfrm>
            <a:off x="4802365" y="33233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194" name="Shape 1194"/>
          <p:cNvSpPr/>
          <p:nvPr/>
        </p:nvSpPr>
        <p:spPr>
          <a:xfrm>
            <a:off x="5259565" y="33233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195" name="Shape 1195"/>
          <p:cNvSpPr/>
          <p:nvPr/>
        </p:nvSpPr>
        <p:spPr>
          <a:xfrm>
            <a:off x="34284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196" name="Shape 1196"/>
          <p:cNvSpPr/>
          <p:nvPr/>
        </p:nvSpPr>
        <p:spPr>
          <a:xfrm>
            <a:off x="38856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197" name="Shape 1197"/>
          <p:cNvSpPr/>
          <p:nvPr/>
        </p:nvSpPr>
        <p:spPr>
          <a:xfrm>
            <a:off x="4342837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198" name="Shape 1198"/>
          <p:cNvSpPr/>
          <p:nvPr/>
        </p:nvSpPr>
        <p:spPr>
          <a:xfrm>
            <a:off x="4802365" y="37805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199" name="Shape 1199"/>
          <p:cNvSpPr/>
          <p:nvPr/>
        </p:nvSpPr>
        <p:spPr>
          <a:xfrm>
            <a:off x="5259565" y="37805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1200" name="Shape 1200"/>
          <p:cNvSpPr/>
          <p:nvPr/>
        </p:nvSpPr>
        <p:spPr>
          <a:xfrm>
            <a:off x="34284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201" name="Shape 1201"/>
          <p:cNvSpPr/>
          <p:nvPr/>
        </p:nvSpPr>
        <p:spPr>
          <a:xfrm>
            <a:off x="38856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202" name="Shape 1202"/>
          <p:cNvSpPr/>
          <p:nvPr/>
        </p:nvSpPr>
        <p:spPr>
          <a:xfrm>
            <a:off x="4342837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203" name="Shape 1203"/>
          <p:cNvSpPr/>
          <p:nvPr/>
        </p:nvSpPr>
        <p:spPr>
          <a:xfrm>
            <a:off x="4802365" y="42377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204" name="Shape 1204"/>
          <p:cNvSpPr/>
          <p:nvPr/>
        </p:nvSpPr>
        <p:spPr>
          <a:xfrm>
            <a:off x="5259565" y="42377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1205" name="Shape 1205"/>
          <p:cNvSpPr/>
          <p:nvPr/>
        </p:nvSpPr>
        <p:spPr>
          <a:xfrm>
            <a:off x="34284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206" name="Shape 1206"/>
          <p:cNvSpPr/>
          <p:nvPr/>
        </p:nvSpPr>
        <p:spPr>
          <a:xfrm>
            <a:off x="38856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207" name="Shape 1207"/>
          <p:cNvSpPr/>
          <p:nvPr/>
        </p:nvSpPr>
        <p:spPr>
          <a:xfrm>
            <a:off x="4342837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208" name="Shape 1208"/>
          <p:cNvSpPr/>
          <p:nvPr/>
        </p:nvSpPr>
        <p:spPr>
          <a:xfrm>
            <a:off x="4802365" y="4694997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209" name="Shape 1209"/>
          <p:cNvSpPr/>
          <p:nvPr/>
        </p:nvSpPr>
        <p:spPr>
          <a:xfrm>
            <a:off x="5259565" y="4694997"/>
            <a:ext cx="456000" cy="4560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1210" name="Shape 1210"/>
          <p:cNvSpPr txBox="1"/>
          <p:nvPr/>
        </p:nvSpPr>
        <p:spPr>
          <a:xfrm>
            <a:off x="3885643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1211" name="Shape 1211"/>
          <p:cNvSpPr txBox="1"/>
          <p:nvPr/>
        </p:nvSpPr>
        <p:spPr>
          <a:xfrm>
            <a:off x="434400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1212" name="Shape 1212"/>
          <p:cNvSpPr txBox="1"/>
          <p:nvPr/>
        </p:nvSpPr>
        <p:spPr>
          <a:xfrm>
            <a:off x="480235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</a:t>
            </a:r>
          </a:p>
        </p:txBody>
      </p:sp>
      <p:sp>
        <p:nvSpPr>
          <p:cNvPr id="1213" name="Shape 1213"/>
          <p:cNvSpPr txBox="1"/>
          <p:nvPr/>
        </p:nvSpPr>
        <p:spPr>
          <a:xfrm>
            <a:off x="5260705" y="2144700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1214" name="Shape 1214"/>
          <p:cNvSpPr txBox="1"/>
          <p:nvPr/>
        </p:nvSpPr>
        <p:spPr>
          <a:xfrm>
            <a:off x="3042905" y="29626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1215" name="Shape 1215"/>
          <p:cNvSpPr txBox="1"/>
          <p:nvPr/>
        </p:nvSpPr>
        <p:spPr>
          <a:xfrm>
            <a:off x="3042905" y="34198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</a:t>
            </a:r>
          </a:p>
        </p:txBody>
      </p:sp>
      <p:sp>
        <p:nvSpPr>
          <p:cNvPr id="1216" name="Shape 1216"/>
          <p:cNvSpPr txBox="1"/>
          <p:nvPr/>
        </p:nvSpPr>
        <p:spPr>
          <a:xfrm>
            <a:off x="3042905" y="38770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1217" name="Shape 1217"/>
          <p:cNvSpPr txBox="1"/>
          <p:nvPr/>
        </p:nvSpPr>
        <p:spPr>
          <a:xfrm>
            <a:off x="3042905" y="43342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</a:t>
            </a:r>
          </a:p>
        </p:txBody>
      </p:sp>
      <p:sp>
        <p:nvSpPr>
          <p:cNvPr id="1218" name="Shape 1218"/>
          <p:cNvSpPr txBox="1"/>
          <p:nvPr/>
        </p:nvSpPr>
        <p:spPr>
          <a:xfrm>
            <a:off x="3042905" y="4791450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A</a:t>
            </a:r>
          </a:p>
        </p:txBody>
      </p:sp>
      <p:sp>
        <p:nvSpPr>
          <p:cNvPr id="1219" name="Shape 1219"/>
          <p:cNvSpPr txBox="1"/>
          <p:nvPr/>
        </p:nvSpPr>
        <p:spPr>
          <a:xfrm>
            <a:off x="6366075" y="2361600"/>
            <a:ext cx="14358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That </a:t>
            </a:r>
            <a:r>
              <a:rPr b="1" lang="en" sz="12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must have come from this 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since </a:t>
            </a: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’s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match.</a:t>
            </a:r>
          </a:p>
        </p:txBody>
      </p:sp>
      <p:sp>
        <p:nvSpPr>
          <p:cNvPr id="1220" name="Shape 1220"/>
          <p:cNvSpPr/>
          <p:nvPr/>
        </p:nvSpPr>
        <p:spPr>
          <a:xfrm rot="-4702436">
            <a:off x="4854468" y="1284469"/>
            <a:ext cx="499416" cy="2527132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221" name="Shape 1221"/>
          <p:cNvSpPr txBox="1"/>
          <p:nvPr/>
        </p:nvSpPr>
        <p:spPr>
          <a:xfrm>
            <a:off x="1219200" y="4658200"/>
            <a:ext cx="2284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LCS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  A C 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Shape 1226"/>
          <p:cNvSpPr txBox="1"/>
          <p:nvPr>
            <p:ph idx="4294967295" type="subTitle"/>
          </p:nvPr>
        </p:nvSpPr>
        <p:spPr>
          <a:xfrm>
            <a:off x="0" y="2395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1227" name="Shape 1227"/>
          <p:cNvSpPr txBox="1"/>
          <p:nvPr/>
        </p:nvSpPr>
        <p:spPr>
          <a:xfrm>
            <a:off x="930450" y="1444500"/>
            <a:ext cx="7283100" cy="1821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D3368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b="1" lang="en" sz="18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algorithm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lcs(X, Y):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 = lcs_helper(X, Y)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cs = backtrack(T)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8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lcs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8" name="Shape 1228"/>
          <p:cNvSpPr txBox="1"/>
          <p:nvPr/>
        </p:nvSpPr>
        <p:spPr>
          <a:xfrm>
            <a:off x="930450" y="3239300"/>
            <a:ext cx="72831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Source Sans Pro"/>
                <a:ea typeface="Source Sans Pro"/>
                <a:cs typeface="Source Sans Pro"/>
                <a:sym typeface="Source Sans Pro"/>
              </a:rPr>
              <a:t>Runtime: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24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O(|X||Y|)</a:t>
            </a:r>
          </a:p>
        </p:txBody>
      </p:sp>
      <p:sp>
        <p:nvSpPr>
          <p:cNvPr id="1229" name="Shape 1229"/>
          <p:cNvSpPr/>
          <p:nvPr/>
        </p:nvSpPr>
        <p:spPr>
          <a:xfrm flipH="1" rot="-6299356">
            <a:off x="4120568" y="2519199"/>
            <a:ext cx="259814" cy="383270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230" name="Shape 1230"/>
          <p:cNvSpPr txBox="1"/>
          <p:nvPr/>
        </p:nvSpPr>
        <p:spPr>
          <a:xfrm>
            <a:off x="4469175" y="2459550"/>
            <a:ext cx="19224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Must be only </a:t>
            </a:r>
            <a:r>
              <a:rPr b="1" lang="en" sz="12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O(|X|+|Y|)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since step up and left in a |X| by |Y| table.</a:t>
            </a:r>
          </a:p>
        </p:txBody>
      </p:sp>
      <p:sp>
        <p:nvSpPr>
          <p:cNvPr id="1231" name="Shape 1231"/>
          <p:cNvSpPr/>
          <p:nvPr/>
        </p:nvSpPr>
        <p:spPr>
          <a:xfrm flipH="1" rot="-6299356">
            <a:off x="5366193" y="3687074"/>
            <a:ext cx="259814" cy="383270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232" name="Shape 1232"/>
          <p:cNvSpPr txBox="1"/>
          <p:nvPr/>
        </p:nvSpPr>
        <p:spPr>
          <a:xfrm>
            <a:off x="5714800" y="3627425"/>
            <a:ext cx="19224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It’s possible to do better than this by a log factor (think about it!).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96F3"/>
        </a:solidFill>
      </p:bgPr>
    </p:bg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Shape 1237"/>
          <p:cNvSpPr txBox="1"/>
          <p:nvPr>
            <p:ph idx="4294967295" type="subTitle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Dosis"/>
                <a:ea typeface="Dosis"/>
                <a:cs typeface="Dosis"/>
                <a:sym typeface="Dosis"/>
              </a:rPr>
              <a:t>Knapsack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Shape 1242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Which items should I cram inside my backpack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We have n items with weights and values.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item: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weight: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value:</a:t>
            </a:r>
          </a:p>
        </p:txBody>
      </p:sp>
      <p:pic>
        <p:nvPicPr>
          <p:cNvPr id="1243" name="Shape 1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125" y="2398450"/>
            <a:ext cx="895749" cy="8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Shape 124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Knapsack</a:t>
            </a:r>
          </a:p>
        </p:txBody>
      </p:sp>
      <p:pic>
        <p:nvPicPr>
          <p:cNvPr id="1245" name="Shape 1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4525" y="2465625"/>
            <a:ext cx="895749" cy="7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Shape 1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9725" y="2398450"/>
            <a:ext cx="895750" cy="8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Shape 12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1325" y="2398450"/>
            <a:ext cx="895750" cy="8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Shape 12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0100" y="2465625"/>
            <a:ext cx="761400" cy="7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Shape 1249"/>
          <p:cNvSpPr txBox="1"/>
          <p:nvPr/>
        </p:nvSpPr>
        <p:spPr>
          <a:xfrm>
            <a:off x="17146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20</a:t>
            </a:r>
          </a:p>
        </p:txBody>
      </p:sp>
      <p:sp>
        <p:nvSpPr>
          <p:cNvPr id="1250" name="Shape 1250"/>
          <p:cNvSpPr txBox="1"/>
          <p:nvPr/>
        </p:nvSpPr>
        <p:spPr>
          <a:xfrm>
            <a:off x="30862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8</a:t>
            </a:r>
          </a:p>
        </p:txBody>
      </p:sp>
      <p:sp>
        <p:nvSpPr>
          <p:cNvPr id="1251" name="Shape 1251"/>
          <p:cNvSpPr txBox="1"/>
          <p:nvPr/>
        </p:nvSpPr>
        <p:spPr>
          <a:xfrm>
            <a:off x="44578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14</a:t>
            </a:r>
          </a:p>
        </p:txBody>
      </p:sp>
      <p:sp>
        <p:nvSpPr>
          <p:cNvPr id="1252" name="Shape 1252"/>
          <p:cNvSpPr txBox="1"/>
          <p:nvPr/>
        </p:nvSpPr>
        <p:spPr>
          <a:xfrm>
            <a:off x="58294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13</a:t>
            </a:r>
          </a:p>
        </p:txBody>
      </p:sp>
      <p:sp>
        <p:nvSpPr>
          <p:cNvPr id="1253" name="Shape 1253"/>
          <p:cNvSpPr txBox="1"/>
          <p:nvPr/>
        </p:nvSpPr>
        <p:spPr>
          <a:xfrm>
            <a:off x="72010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11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35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dynamic programming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(4) If necessary, track additional information so that the algorithm from (3)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can solve a related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7" name="Shape 87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Dynamic Programming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Which items should I cram inside my backpack?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We have n items with weights and values.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item: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weight: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value:</a:t>
            </a:r>
          </a:p>
        </p:txBody>
      </p:sp>
      <p:pic>
        <p:nvPicPr>
          <p:cNvPr id="1259" name="Shape 1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125" y="2398450"/>
            <a:ext cx="895749" cy="8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Shape 126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Knapsack</a:t>
            </a:r>
          </a:p>
        </p:txBody>
      </p:sp>
      <p:pic>
        <p:nvPicPr>
          <p:cNvPr id="1261" name="Shape 1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4525" y="2465625"/>
            <a:ext cx="895749" cy="7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Shape 1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9725" y="2398450"/>
            <a:ext cx="895750" cy="8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Shape 1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1325" y="2398450"/>
            <a:ext cx="895750" cy="8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Shape 12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0100" y="2465625"/>
            <a:ext cx="761400" cy="7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Shape 1265"/>
          <p:cNvSpPr txBox="1"/>
          <p:nvPr/>
        </p:nvSpPr>
        <p:spPr>
          <a:xfrm>
            <a:off x="17146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20</a:t>
            </a:r>
          </a:p>
        </p:txBody>
      </p:sp>
      <p:sp>
        <p:nvSpPr>
          <p:cNvPr id="1266" name="Shape 1266"/>
          <p:cNvSpPr txBox="1"/>
          <p:nvPr/>
        </p:nvSpPr>
        <p:spPr>
          <a:xfrm>
            <a:off x="30862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8</a:t>
            </a:r>
          </a:p>
        </p:txBody>
      </p:sp>
      <p:sp>
        <p:nvSpPr>
          <p:cNvPr id="1267" name="Shape 1267"/>
          <p:cNvSpPr txBox="1"/>
          <p:nvPr/>
        </p:nvSpPr>
        <p:spPr>
          <a:xfrm>
            <a:off x="44578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14</a:t>
            </a:r>
          </a:p>
        </p:txBody>
      </p:sp>
      <p:sp>
        <p:nvSpPr>
          <p:cNvPr id="1268" name="Shape 1268"/>
          <p:cNvSpPr txBox="1"/>
          <p:nvPr/>
        </p:nvSpPr>
        <p:spPr>
          <a:xfrm>
            <a:off x="58294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13</a:t>
            </a:r>
          </a:p>
        </p:txBody>
      </p:sp>
      <p:sp>
        <p:nvSpPr>
          <p:cNvPr id="1269" name="Shape 1269"/>
          <p:cNvSpPr txBox="1"/>
          <p:nvPr/>
        </p:nvSpPr>
        <p:spPr>
          <a:xfrm>
            <a:off x="72010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11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35</a:t>
            </a:r>
          </a:p>
        </p:txBody>
      </p:sp>
      <p:sp>
        <p:nvSpPr>
          <p:cNvPr id="1270" name="Shape 1270"/>
          <p:cNvSpPr/>
          <p:nvPr/>
        </p:nvSpPr>
        <p:spPr>
          <a:xfrm flipH="1" rot="8100953">
            <a:off x="7591951" y="1994406"/>
            <a:ext cx="259826" cy="383266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271" name="Shape 1271"/>
          <p:cNvSpPr txBox="1"/>
          <p:nvPr/>
        </p:nvSpPr>
        <p:spPr>
          <a:xfrm>
            <a:off x="7218462" y="1380250"/>
            <a:ext cx="10068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This is Koko the koala.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Shape 1276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Which items should I cram inside my backpack?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We have n items with weights and values.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item: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weight: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value: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we have a knapsack that can only carry so much weight.</a:t>
            </a:r>
          </a:p>
        </p:txBody>
      </p:sp>
      <p:pic>
        <p:nvPicPr>
          <p:cNvPr id="1277" name="Shape 1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125" y="2398450"/>
            <a:ext cx="895749" cy="8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Shape 127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Knapsack</a:t>
            </a:r>
          </a:p>
        </p:txBody>
      </p:sp>
      <p:pic>
        <p:nvPicPr>
          <p:cNvPr id="1279" name="Shape 1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4525" y="2465625"/>
            <a:ext cx="895749" cy="7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Shape 12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9725" y="2398450"/>
            <a:ext cx="895750" cy="8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Shape 12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1325" y="2398450"/>
            <a:ext cx="895750" cy="8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Shape 12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0100" y="2465625"/>
            <a:ext cx="761400" cy="7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Shape 1283"/>
          <p:cNvSpPr txBox="1"/>
          <p:nvPr/>
        </p:nvSpPr>
        <p:spPr>
          <a:xfrm>
            <a:off x="17146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20</a:t>
            </a:r>
          </a:p>
        </p:txBody>
      </p:sp>
      <p:sp>
        <p:nvSpPr>
          <p:cNvPr id="1284" name="Shape 1284"/>
          <p:cNvSpPr txBox="1"/>
          <p:nvPr/>
        </p:nvSpPr>
        <p:spPr>
          <a:xfrm>
            <a:off x="30862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8</a:t>
            </a:r>
          </a:p>
        </p:txBody>
      </p:sp>
      <p:sp>
        <p:nvSpPr>
          <p:cNvPr id="1285" name="Shape 1285"/>
          <p:cNvSpPr txBox="1"/>
          <p:nvPr/>
        </p:nvSpPr>
        <p:spPr>
          <a:xfrm>
            <a:off x="44578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14</a:t>
            </a:r>
          </a:p>
        </p:txBody>
      </p:sp>
      <p:sp>
        <p:nvSpPr>
          <p:cNvPr id="1286" name="Shape 1286"/>
          <p:cNvSpPr txBox="1"/>
          <p:nvPr/>
        </p:nvSpPr>
        <p:spPr>
          <a:xfrm>
            <a:off x="58294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13</a:t>
            </a:r>
          </a:p>
        </p:txBody>
      </p:sp>
      <p:sp>
        <p:nvSpPr>
          <p:cNvPr id="1287" name="Shape 1287"/>
          <p:cNvSpPr txBox="1"/>
          <p:nvPr/>
        </p:nvSpPr>
        <p:spPr>
          <a:xfrm>
            <a:off x="72010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11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35</a:t>
            </a:r>
          </a:p>
        </p:txBody>
      </p:sp>
      <p:sp>
        <p:nvSpPr>
          <p:cNvPr id="1288" name="Shape 1288"/>
          <p:cNvSpPr/>
          <p:nvPr/>
        </p:nvSpPr>
        <p:spPr>
          <a:xfrm flipH="1" rot="8100953">
            <a:off x="7591951" y="1994406"/>
            <a:ext cx="259826" cy="383266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289" name="Shape 1289"/>
          <p:cNvSpPr txBox="1"/>
          <p:nvPr/>
        </p:nvSpPr>
        <p:spPr>
          <a:xfrm>
            <a:off x="7218462" y="1380250"/>
            <a:ext cx="10068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This is Koko the koala.</a:t>
            </a:r>
          </a:p>
        </p:txBody>
      </p:sp>
      <p:pic>
        <p:nvPicPr>
          <p:cNvPr id="1290" name="Shape 12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08175" y="4596775"/>
            <a:ext cx="1927650" cy="19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Shape 1291"/>
          <p:cNvSpPr txBox="1"/>
          <p:nvPr/>
        </p:nvSpPr>
        <p:spPr>
          <a:xfrm>
            <a:off x="5248475" y="5179900"/>
            <a:ext cx="14640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capacity: 10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Shape 1296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Which items should I cram inside my backpack?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We have n items with weights and values.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item: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weight: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value: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we have a knapsack that can only carry so much weight.</a:t>
            </a:r>
          </a:p>
        </p:txBody>
      </p:sp>
      <p:pic>
        <p:nvPicPr>
          <p:cNvPr id="1297" name="Shape 1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125" y="2398450"/>
            <a:ext cx="895749" cy="8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Shape 129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Knapsack</a:t>
            </a:r>
          </a:p>
        </p:txBody>
      </p:sp>
      <p:pic>
        <p:nvPicPr>
          <p:cNvPr id="1299" name="Shape 1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4525" y="2465625"/>
            <a:ext cx="895749" cy="7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Shape 13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9725" y="2398450"/>
            <a:ext cx="895750" cy="8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Shape 13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1325" y="2398450"/>
            <a:ext cx="895750" cy="8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Shape 13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0100" y="2465625"/>
            <a:ext cx="761400" cy="7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Shape 1303"/>
          <p:cNvSpPr txBox="1"/>
          <p:nvPr/>
        </p:nvSpPr>
        <p:spPr>
          <a:xfrm>
            <a:off x="17146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20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30862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8</a:t>
            </a:r>
          </a:p>
        </p:txBody>
      </p:sp>
      <p:sp>
        <p:nvSpPr>
          <p:cNvPr id="1305" name="Shape 1305"/>
          <p:cNvSpPr txBox="1"/>
          <p:nvPr/>
        </p:nvSpPr>
        <p:spPr>
          <a:xfrm>
            <a:off x="44578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14</a:t>
            </a:r>
          </a:p>
        </p:txBody>
      </p:sp>
      <p:sp>
        <p:nvSpPr>
          <p:cNvPr id="1306" name="Shape 1306"/>
          <p:cNvSpPr txBox="1"/>
          <p:nvPr/>
        </p:nvSpPr>
        <p:spPr>
          <a:xfrm>
            <a:off x="58294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13</a:t>
            </a:r>
          </a:p>
        </p:txBody>
      </p:sp>
      <p:sp>
        <p:nvSpPr>
          <p:cNvPr id="1307" name="Shape 1307"/>
          <p:cNvSpPr txBox="1"/>
          <p:nvPr/>
        </p:nvSpPr>
        <p:spPr>
          <a:xfrm>
            <a:off x="72010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11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35</a:t>
            </a:r>
          </a:p>
        </p:txBody>
      </p:sp>
      <p:sp>
        <p:nvSpPr>
          <p:cNvPr id="1308" name="Shape 1308"/>
          <p:cNvSpPr/>
          <p:nvPr/>
        </p:nvSpPr>
        <p:spPr>
          <a:xfrm flipH="1" rot="8100953">
            <a:off x="7591951" y="1994406"/>
            <a:ext cx="259826" cy="383266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309" name="Shape 1309"/>
          <p:cNvSpPr txBox="1"/>
          <p:nvPr/>
        </p:nvSpPr>
        <p:spPr>
          <a:xfrm>
            <a:off x="7218462" y="1380250"/>
            <a:ext cx="10068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This is Koko the koala.</a:t>
            </a:r>
          </a:p>
        </p:txBody>
      </p:sp>
      <p:pic>
        <p:nvPicPr>
          <p:cNvPr id="1310" name="Shape 13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08175" y="4596775"/>
            <a:ext cx="1927650" cy="19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Shape 1311"/>
          <p:cNvSpPr txBox="1"/>
          <p:nvPr/>
        </p:nvSpPr>
        <p:spPr>
          <a:xfrm>
            <a:off x="5248475" y="5179900"/>
            <a:ext cx="14640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capacity: 10</a:t>
            </a:r>
          </a:p>
        </p:txBody>
      </p:sp>
      <p:sp>
        <p:nvSpPr>
          <p:cNvPr id="1312" name="Shape 1312"/>
          <p:cNvSpPr/>
          <p:nvPr/>
        </p:nvSpPr>
        <p:spPr>
          <a:xfrm flipH="1" rot="3600360">
            <a:off x="3361363" y="5034061"/>
            <a:ext cx="306416" cy="542267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313" name="Shape 1313"/>
          <p:cNvSpPr txBox="1"/>
          <p:nvPr/>
        </p:nvSpPr>
        <p:spPr>
          <a:xfrm>
            <a:off x="1526775" y="4760400"/>
            <a:ext cx="19278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This is called a “knapsack”; thank goodness since “Knapsack algorithm” sounds cooler than “Backpack algorithm.”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Shape 131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Unbounded Knapsack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Suppose I have infinite copies of all items.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What’s the most valuable way to fill the knapsack?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0/1 Knapsack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Suppose I only have one copy of each item.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What’s the most valuable way to fill the knapsack?</a:t>
            </a:r>
          </a:p>
        </p:txBody>
      </p:sp>
      <p:sp>
        <p:nvSpPr>
          <p:cNvPr id="1319" name="Shape 1319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Knapsack</a:t>
            </a:r>
          </a:p>
        </p:txBody>
      </p:sp>
      <p:pic>
        <p:nvPicPr>
          <p:cNvPr id="1320" name="Shape 1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700" y="2463175"/>
            <a:ext cx="1344525" cy="13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Shape 1321"/>
          <p:cNvSpPr txBox="1"/>
          <p:nvPr/>
        </p:nvSpPr>
        <p:spPr>
          <a:xfrm>
            <a:off x="7229675" y="2512900"/>
            <a:ext cx="14640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10</a:t>
            </a:r>
          </a:p>
        </p:txBody>
      </p:sp>
      <p:pic>
        <p:nvPicPr>
          <p:cNvPr id="1322" name="Shape 1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905" y="2785000"/>
            <a:ext cx="454775" cy="4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Shape 1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305" y="2785000"/>
            <a:ext cx="454775" cy="4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Shape 1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00" y="2785000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Shape 13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9100" y="2785000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Shape 1326"/>
          <p:cNvSpPr txBox="1"/>
          <p:nvPr/>
        </p:nvSpPr>
        <p:spPr>
          <a:xfrm>
            <a:off x="3096200" y="2639937"/>
            <a:ext cx="14640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Total weight: 10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Total value: 42</a:t>
            </a:r>
          </a:p>
        </p:txBody>
      </p:sp>
      <p:grpSp>
        <p:nvGrpSpPr>
          <p:cNvPr id="1327" name="Shape 1327"/>
          <p:cNvGrpSpPr/>
          <p:nvPr/>
        </p:nvGrpSpPr>
        <p:grpSpPr>
          <a:xfrm>
            <a:off x="5092958" y="1110152"/>
            <a:ext cx="3822441" cy="1253500"/>
            <a:chOff x="4711958" y="1139699"/>
            <a:chExt cx="3822441" cy="1253500"/>
          </a:xfrm>
        </p:grpSpPr>
        <p:pic>
          <p:nvPicPr>
            <p:cNvPr id="1328" name="Shape 13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61099" y="1139699"/>
              <a:ext cx="454774" cy="45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9" name="Shape 13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99496" y="1139750"/>
              <a:ext cx="534902" cy="45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0" name="Shape 13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70700" y="1139700"/>
              <a:ext cx="454774" cy="45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1" name="Shape 13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80300" y="1139700"/>
              <a:ext cx="454774" cy="45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Shape 13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89900" y="1139700"/>
              <a:ext cx="454775" cy="45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3" name="Shape 1333"/>
            <p:cNvSpPr txBox="1"/>
            <p:nvPr/>
          </p:nvSpPr>
          <p:spPr>
            <a:xfrm>
              <a:off x="5521037" y="1631800"/>
              <a:ext cx="534900" cy="7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60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20</a:t>
              </a:r>
            </a:p>
          </p:txBody>
        </p:sp>
        <p:sp>
          <p:nvSpPr>
            <p:cNvPr id="1334" name="Shape 1334"/>
            <p:cNvSpPr txBox="1"/>
            <p:nvPr/>
          </p:nvSpPr>
          <p:spPr>
            <a:xfrm>
              <a:off x="6130637" y="1631800"/>
              <a:ext cx="534900" cy="7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60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8</a:t>
              </a:r>
            </a:p>
          </p:txBody>
        </p:sp>
        <p:sp>
          <p:nvSpPr>
            <p:cNvPr id="1335" name="Shape 1335"/>
            <p:cNvSpPr txBox="1"/>
            <p:nvPr/>
          </p:nvSpPr>
          <p:spPr>
            <a:xfrm>
              <a:off x="6740250" y="1631800"/>
              <a:ext cx="534900" cy="7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60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14</a:t>
              </a:r>
            </a:p>
          </p:txBody>
        </p:sp>
        <p:sp>
          <p:nvSpPr>
            <p:cNvPr id="1336" name="Shape 1336"/>
            <p:cNvSpPr txBox="1"/>
            <p:nvPr/>
          </p:nvSpPr>
          <p:spPr>
            <a:xfrm>
              <a:off x="7389887" y="1631800"/>
              <a:ext cx="454800" cy="7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60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13</a:t>
              </a:r>
            </a:p>
          </p:txBody>
        </p:sp>
        <p:sp>
          <p:nvSpPr>
            <p:cNvPr id="1337" name="Shape 1337"/>
            <p:cNvSpPr txBox="1"/>
            <p:nvPr/>
          </p:nvSpPr>
          <p:spPr>
            <a:xfrm>
              <a:off x="8039550" y="1631800"/>
              <a:ext cx="454800" cy="7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11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60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35</a:t>
              </a:r>
            </a:p>
          </p:txBody>
        </p:sp>
        <p:sp>
          <p:nvSpPr>
            <p:cNvPr id="1338" name="Shape 1338"/>
            <p:cNvSpPr txBox="1"/>
            <p:nvPr/>
          </p:nvSpPr>
          <p:spPr>
            <a:xfrm>
              <a:off x="4711958" y="1631800"/>
              <a:ext cx="886800" cy="7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weight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60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value</a:t>
              </a:r>
            </a:p>
          </p:txBody>
        </p:sp>
      </p:grpSp>
      <p:grpSp>
        <p:nvGrpSpPr>
          <p:cNvPr id="1339" name="Shape 1339"/>
          <p:cNvGrpSpPr/>
          <p:nvPr/>
        </p:nvGrpSpPr>
        <p:grpSpPr>
          <a:xfrm>
            <a:off x="898900" y="4985478"/>
            <a:ext cx="1673974" cy="454775"/>
            <a:chOff x="6170700" y="1139700"/>
            <a:chExt cx="1673974" cy="454775"/>
          </a:xfrm>
        </p:grpSpPr>
        <p:pic>
          <p:nvPicPr>
            <p:cNvPr id="1340" name="Shape 13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70700" y="1139700"/>
              <a:ext cx="454774" cy="45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1" name="Shape 134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80300" y="1139700"/>
              <a:ext cx="454774" cy="45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2" name="Shape 13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89900" y="1139700"/>
              <a:ext cx="454775" cy="454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3" name="Shape 1343"/>
          <p:cNvSpPr txBox="1"/>
          <p:nvPr/>
        </p:nvSpPr>
        <p:spPr>
          <a:xfrm>
            <a:off x="2688775" y="4832150"/>
            <a:ext cx="14640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Total weight: 9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Total value: 35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Shape 134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Some notation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item: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weight: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value:</a:t>
            </a:r>
          </a:p>
        </p:txBody>
      </p:sp>
      <p:pic>
        <p:nvPicPr>
          <p:cNvPr id="1349" name="Shape 1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125" y="2398450"/>
            <a:ext cx="895749" cy="8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Shape 135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Knapsack</a:t>
            </a:r>
          </a:p>
        </p:txBody>
      </p:sp>
      <p:pic>
        <p:nvPicPr>
          <p:cNvPr id="1351" name="Shape 1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4525" y="2465625"/>
            <a:ext cx="895749" cy="7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Shape 13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9725" y="2398450"/>
            <a:ext cx="895750" cy="8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Shape 13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1325" y="2398450"/>
            <a:ext cx="895750" cy="8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Shape 1354"/>
          <p:cNvSpPr txBox="1"/>
          <p:nvPr/>
        </p:nvSpPr>
        <p:spPr>
          <a:xfrm>
            <a:off x="17146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w</a:t>
            </a:r>
            <a:r>
              <a:rPr baseline="-25000" lang="en" sz="18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</a:t>
            </a:r>
            <a:r>
              <a:rPr baseline="-25000" lang="en" sz="18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355" name="Shape 1355"/>
          <p:cNvSpPr txBox="1"/>
          <p:nvPr/>
        </p:nvSpPr>
        <p:spPr>
          <a:xfrm>
            <a:off x="30862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w</a:t>
            </a:r>
            <a:r>
              <a:rPr baseline="-25000" lang="en" sz="18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</a:t>
            </a:r>
            <a:r>
              <a:rPr baseline="-25000" lang="en" sz="18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356" name="Shape 1356"/>
          <p:cNvSpPr txBox="1"/>
          <p:nvPr/>
        </p:nvSpPr>
        <p:spPr>
          <a:xfrm>
            <a:off x="44578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w</a:t>
            </a:r>
            <a:r>
              <a:rPr baseline="-25000" lang="en" sz="18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</a:t>
            </a:r>
            <a:r>
              <a:rPr baseline="-25000" lang="en" sz="18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1357" name="Shape 1357"/>
          <p:cNvSpPr txBox="1"/>
          <p:nvPr/>
        </p:nvSpPr>
        <p:spPr>
          <a:xfrm>
            <a:off x="5829450" y="30267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latin typeface="Source Sans Pro"/>
                <a:ea typeface="Source Sans Pro"/>
                <a:cs typeface="Source Sans Pro"/>
                <a:sym typeface="Source Sans Pro"/>
              </a:rPr>
              <a:t>… </a:t>
            </a:r>
          </a:p>
        </p:txBody>
      </p:sp>
      <p:sp>
        <p:nvSpPr>
          <p:cNvPr id="1358" name="Shape 1358"/>
          <p:cNvSpPr txBox="1"/>
          <p:nvPr/>
        </p:nvSpPr>
        <p:spPr>
          <a:xfrm>
            <a:off x="7201050" y="3331522"/>
            <a:ext cx="114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w</a:t>
            </a:r>
            <a:r>
              <a:rPr baseline="-25000" lang="en" sz="18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</a:t>
            </a:r>
            <a:r>
              <a:rPr baseline="-25000" lang="en" sz="1800"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</a:p>
        </p:txBody>
      </p:sp>
      <p:sp>
        <p:nvSpPr>
          <p:cNvPr id="1359" name="Shape 1359"/>
          <p:cNvSpPr/>
          <p:nvPr/>
        </p:nvSpPr>
        <p:spPr>
          <a:xfrm flipH="1" rot="8100953">
            <a:off x="7591951" y="1994406"/>
            <a:ext cx="259826" cy="383266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360" name="Shape 1360"/>
          <p:cNvSpPr txBox="1"/>
          <p:nvPr/>
        </p:nvSpPr>
        <p:spPr>
          <a:xfrm>
            <a:off x="7218462" y="1380250"/>
            <a:ext cx="10068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This is Koko the koala.</a:t>
            </a:r>
          </a:p>
        </p:txBody>
      </p:sp>
      <p:pic>
        <p:nvPicPr>
          <p:cNvPr id="1361" name="Shape 13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8175" y="4596775"/>
            <a:ext cx="1927650" cy="19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Shape 1362"/>
          <p:cNvSpPr txBox="1"/>
          <p:nvPr/>
        </p:nvSpPr>
        <p:spPr>
          <a:xfrm>
            <a:off x="5248475" y="5179900"/>
            <a:ext cx="14640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capacity: W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Shape 1367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Knapsack</a:t>
            </a:r>
          </a:p>
        </p:txBody>
      </p:sp>
      <p:sp>
        <p:nvSpPr>
          <p:cNvPr id="1368" name="Shape 136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the items to put in an unbounded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Steps of dynamic programming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(4) If necessary, track additional information so that the algorithm from (3)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can solve a related problem.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hape 137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Knapsack</a:t>
            </a:r>
          </a:p>
        </p:txBody>
      </p:sp>
      <p:sp>
        <p:nvSpPr>
          <p:cNvPr id="1374" name="Shape 137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the items to put in an unbounded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The problem statement restricts us from reducing the number of items.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By process of elimination, we reason that we must solve the problem for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smaller knapsacks.</a:t>
            </a:r>
          </a:p>
        </p:txBody>
      </p:sp>
      <p:pic>
        <p:nvPicPr>
          <p:cNvPr id="1375" name="Shape 1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387" y="4604675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Shape 1376"/>
          <p:cNvSpPr txBox="1"/>
          <p:nvPr/>
        </p:nvSpPr>
        <p:spPr>
          <a:xfrm>
            <a:off x="1456087" y="565510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First solve the problem for small knapsacks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Shape 1381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Knapsack</a:t>
            </a:r>
          </a:p>
        </p:txBody>
      </p:sp>
      <p:sp>
        <p:nvSpPr>
          <p:cNvPr id="1382" name="Shape 1382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items to put in an unbounded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The problem statement restricts us from reducing the number of items.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By process of elimination, we reason that we must solve the problem for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smaller knapsacks.</a:t>
            </a:r>
          </a:p>
        </p:txBody>
      </p:sp>
      <p:pic>
        <p:nvPicPr>
          <p:cNvPr id="1383" name="Shape 1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387" y="4604675"/>
            <a:ext cx="1000699" cy="100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Shape 1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837" y="3876875"/>
            <a:ext cx="1778224" cy="177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Shape 1385"/>
          <p:cNvSpPr txBox="1"/>
          <p:nvPr/>
        </p:nvSpPr>
        <p:spPr>
          <a:xfrm>
            <a:off x="1456087" y="565510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First solve the problem for small knapsacks</a:t>
            </a:r>
          </a:p>
        </p:txBody>
      </p:sp>
      <p:sp>
        <p:nvSpPr>
          <p:cNvPr id="1386" name="Shape 1386"/>
          <p:cNvSpPr txBox="1"/>
          <p:nvPr/>
        </p:nvSpPr>
        <p:spPr>
          <a:xfrm>
            <a:off x="3384300" y="565510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Then larger knapsacks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ape 1391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Knapsack</a:t>
            </a:r>
          </a:p>
        </p:txBody>
      </p:sp>
      <p:sp>
        <p:nvSpPr>
          <p:cNvPr id="1392" name="Shape 1392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items to put in an unbounded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The problem statement restricts us from reducing the number of items.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By process of elimination, we reason that we must solve the problem for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smaller knapsacks.</a:t>
            </a:r>
          </a:p>
        </p:txBody>
      </p:sp>
      <p:pic>
        <p:nvPicPr>
          <p:cNvPr id="1393" name="Shape 1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387" y="4604675"/>
            <a:ext cx="1000699" cy="100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Shape 1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837" y="3876875"/>
            <a:ext cx="1778224" cy="177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Shape 1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512" y="3317025"/>
            <a:ext cx="2375400" cy="23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Shape 1396"/>
          <p:cNvSpPr txBox="1"/>
          <p:nvPr/>
        </p:nvSpPr>
        <p:spPr>
          <a:xfrm>
            <a:off x="1456087" y="565510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First solve the problem for small knapsacks</a:t>
            </a:r>
          </a:p>
        </p:txBody>
      </p:sp>
      <p:sp>
        <p:nvSpPr>
          <p:cNvPr id="1397" name="Shape 1397"/>
          <p:cNvSpPr txBox="1"/>
          <p:nvPr/>
        </p:nvSpPr>
        <p:spPr>
          <a:xfrm>
            <a:off x="3384300" y="565510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Then larger knapsacks</a:t>
            </a:r>
          </a:p>
        </p:txBody>
      </p:sp>
      <p:sp>
        <p:nvSpPr>
          <p:cNvPr id="1398" name="Shape 1398"/>
          <p:cNvSpPr txBox="1"/>
          <p:nvPr/>
        </p:nvSpPr>
        <p:spPr>
          <a:xfrm>
            <a:off x="5730550" y="565510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Then larger knapsacks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Shape 140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items to put in an unbounded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If this is an optimal solution for capacity x</a:t>
            </a:r>
          </a:p>
        </p:txBody>
      </p:sp>
      <p:sp>
        <p:nvSpPr>
          <p:cNvPr id="1404" name="Shape 140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Knapsack</a:t>
            </a:r>
          </a:p>
        </p:txBody>
      </p:sp>
      <p:pic>
        <p:nvPicPr>
          <p:cNvPr id="1405" name="Shape 1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562" y="2793150"/>
            <a:ext cx="1778224" cy="177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Shape 1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375" y="3135549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Shape 14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250" y="3449225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Shape 14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375" y="3762900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Shape 14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7674" y="3915300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Shape 14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7674" y="2924700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Shape 14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950" y="3449225"/>
            <a:ext cx="548314" cy="46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Shape 1412"/>
          <p:cNvSpPr txBox="1"/>
          <p:nvPr/>
        </p:nvSpPr>
        <p:spPr>
          <a:xfrm>
            <a:off x="4983975" y="3592700"/>
            <a:ext cx="15117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 x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 V</a:t>
            </a:r>
          </a:p>
        </p:txBody>
      </p:sp>
      <p:sp>
        <p:nvSpPr>
          <p:cNvPr id="1413" name="Shape 1413"/>
          <p:cNvSpPr/>
          <p:nvPr/>
        </p:nvSpPr>
        <p:spPr>
          <a:xfrm flipH="1" rot="3600278">
            <a:off x="2863610" y="2920762"/>
            <a:ext cx="417398" cy="738721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762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Two approaches for DP: bottom-up and top-down.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Bottom-up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iterates through problems by size and solves the small problems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first (Bellman-Ford solves d</a:t>
            </a:r>
            <a:r>
              <a:rPr baseline="30000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(0)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then d</a:t>
            </a:r>
            <a:r>
              <a:rPr baseline="30000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then d</a:t>
            </a:r>
            <a:r>
              <a:rPr baseline="30000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(2)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etc.)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Top-down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recurses to solve smaller problems, which recurse to solve even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smaller 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How is this different than divide and conquer?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Memoization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which keeps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track of the small problems you’ve already solved to prevent resolving the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same problem more than once.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3" name="Shape 9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Dynamic Programming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Knapsack</a:t>
            </a:r>
          </a:p>
        </p:txBody>
      </p:sp>
      <p:sp>
        <p:nvSpPr>
          <p:cNvPr id="1419" name="Shape 141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the items to put in an unbounded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If this is an optimal solution for capacity x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Then this must be an optimal solution for capacity x - w</a:t>
            </a:r>
            <a:r>
              <a:rPr baseline="-25000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item i = </a:t>
            </a:r>
          </a:p>
        </p:txBody>
      </p:sp>
      <p:pic>
        <p:nvPicPr>
          <p:cNvPr id="1420" name="Shape 1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275" y="5391575"/>
            <a:ext cx="1000699" cy="100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Shape 1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562" y="2793150"/>
            <a:ext cx="1778224" cy="177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Shape 14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375" y="3135549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Shape 14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250" y="3449225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Shape 1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375" y="3762900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Shape 14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7674" y="3915300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Shape 14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7674" y="2924700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Shape 14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950" y="3449225"/>
            <a:ext cx="548314" cy="46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Shape 14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375" y="5421550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Shape 1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250" y="5735225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Shape 14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7674" y="6201300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Shape 14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7674" y="5210700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Shape 14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950" y="5735225"/>
            <a:ext cx="548314" cy="46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Shape 14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9638" y="4616472"/>
            <a:ext cx="466075" cy="4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Shape 1434"/>
          <p:cNvSpPr txBox="1"/>
          <p:nvPr/>
        </p:nvSpPr>
        <p:spPr>
          <a:xfrm>
            <a:off x="4602975" y="5650100"/>
            <a:ext cx="15117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 x - w</a:t>
            </a:r>
            <a:r>
              <a:rPr baseline="-25000" lang="en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 V - v</a:t>
            </a:r>
            <a:r>
              <a:rPr baseline="-25000" lang="en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</p:txBody>
      </p:sp>
      <p:sp>
        <p:nvSpPr>
          <p:cNvPr id="1435" name="Shape 1435"/>
          <p:cNvSpPr txBox="1"/>
          <p:nvPr/>
        </p:nvSpPr>
        <p:spPr>
          <a:xfrm>
            <a:off x="4983975" y="3592700"/>
            <a:ext cx="15117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 x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 V</a:t>
            </a:r>
          </a:p>
        </p:txBody>
      </p:sp>
      <p:sp>
        <p:nvSpPr>
          <p:cNvPr id="1436" name="Shape 1436"/>
          <p:cNvSpPr/>
          <p:nvPr/>
        </p:nvSpPr>
        <p:spPr>
          <a:xfrm flipH="1" rot="3600278">
            <a:off x="2863610" y="2920762"/>
            <a:ext cx="417398" cy="738721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762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437" name="Shape 1437"/>
          <p:cNvSpPr/>
          <p:nvPr/>
        </p:nvSpPr>
        <p:spPr>
          <a:xfrm flipH="1" rot="3600278">
            <a:off x="2863610" y="5359162"/>
            <a:ext cx="417398" cy="738721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762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Shape 144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Knapsack</a:t>
            </a:r>
          </a:p>
        </p:txBody>
      </p:sp>
      <p:sp>
        <p:nvSpPr>
          <p:cNvPr id="1443" name="Shape 144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items to put in an unbounded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If this is an optimal solution for capacity x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Then this must be an optimal solution for capacity x - w</a:t>
            </a:r>
            <a:r>
              <a:rPr baseline="-25000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item i = </a:t>
            </a:r>
          </a:p>
        </p:txBody>
      </p:sp>
      <p:pic>
        <p:nvPicPr>
          <p:cNvPr id="1444" name="Shape 1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275" y="5391575"/>
            <a:ext cx="1000699" cy="100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Shape 1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562" y="2793150"/>
            <a:ext cx="1778224" cy="177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Shape 14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375" y="3135549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Shape 14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250" y="3449225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Shape 14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375" y="3762900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Shape 14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7674" y="3915300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Shape 14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7674" y="2924700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Shape 14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950" y="3449225"/>
            <a:ext cx="548314" cy="46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Shape 14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375" y="5421550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Shape 14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250" y="5735225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Shape 14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7674" y="6201300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Shape 14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7674" y="5210700"/>
            <a:ext cx="466075" cy="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Shape 14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950" y="5735225"/>
            <a:ext cx="548314" cy="46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Shape 14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9638" y="4616472"/>
            <a:ext cx="466075" cy="4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Shape 1458"/>
          <p:cNvSpPr txBox="1"/>
          <p:nvPr/>
        </p:nvSpPr>
        <p:spPr>
          <a:xfrm>
            <a:off x="4602975" y="5650100"/>
            <a:ext cx="15117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 x - w</a:t>
            </a:r>
            <a:r>
              <a:rPr baseline="-25000" lang="en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 V - v</a:t>
            </a:r>
            <a:r>
              <a:rPr baseline="-25000" lang="en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</a:p>
        </p:txBody>
      </p:sp>
      <p:sp>
        <p:nvSpPr>
          <p:cNvPr id="1459" name="Shape 1459"/>
          <p:cNvSpPr txBox="1"/>
          <p:nvPr/>
        </p:nvSpPr>
        <p:spPr>
          <a:xfrm>
            <a:off x="4983975" y="3592700"/>
            <a:ext cx="15117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 x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 V</a:t>
            </a:r>
          </a:p>
        </p:txBody>
      </p:sp>
      <p:sp>
        <p:nvSpPr>
          <p:cNvPr id="1460" name="Shape 1460"/>
          <p:cNvSpPr/>
          <p:nvPr/>
        </p:nvSpPr>
        <p:spPr>
          <a:xfrm flipH="1" rot="-5399429">
            <a:off x="6105561" y="4948533"/>
            <a:ext cx="306412" cy="542269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461" name="Shape 1461"/>
          <p:cNvSpPr txBox="1"/>
          <p:nvPr/>
        </p:nvSpPr>
        <p:spPr>
          <a:xfrm>
            <a:off x="6546325" y="5216050"/>
            <a:ext cx="1778100" cy="12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If there existed a more optimal solution, then adding a donut to that more optimal solution would improve the first solution.</a:t>
            </a:r>
          </a:p>
        </p:txBody>
      </p:sp>
      <p:sp>
        <p:nvSpPr>
          <p:cNvPr id="1462" name="Shape 1462"/>
          <p:cNvSpPr/>
          <p:nvPr/>
        </p:nvSpPr>
        <p:spPr>
          <a:xfrm flipH="1" rot="3600278">
            <a:off x="2863610" y="2920762"/>
            <a:ext cx="417398" cy="738721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762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463" name="Shape 1463"/>
          <p:cNvSpPr/>
          <p:nvPr/>
        </p:nvSpPr>
        <p:spPr>
          <a:xfrm flipH="1" rot="3600278">
            <a:off x="2863610" y="5359162"/>
            <a:ext cx="417398" cy="738721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762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Shape 146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Knapsack</a:t>
            </a:r>
          </a:p>
        </p:txBody>
      </p:sp>
      <p:sp>
        <p:nvSpPr>
          <p:cNvPr id="1469" name="Shape 146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the items to put in an unbounded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Steps of dynamic programming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(4) If necessary, track additional information so that the algorithm from (3)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can solve a related problem.</a:t>
            </a:r>
          </a:p>
        </p:txBody>
      </p:sp>
      <p:pic>
        <p:nvPicPr>
          <p:cNvPr id="1470" name="Shape 1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550" y="2316871"/>
            <a:ext cx="438750" cy="4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Shape 147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Knapsack</a:t>
            </a:r>
          </a:p>
        </p:txBody>
      </p:sp>
      <p:sp>
        <p:nvSpPr>
          <p:cNvPr id="1476" name="Shape 1476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the items to put in an unbounded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Let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K[x]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be the optimal value for capacity x.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K[x] = max</a:t>
            </a:r>
            <a:r>
              <a:rPr b="1" baseline="-25000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    +     }</a:t>
            </a:r>
          </a:p>
        </p:txBody>
      </p:sp>
      <p:pic>
        <p:nvPicPr>
          <p:cNvPr id="1477" name="Shape 1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168" y="2841175"/>
            <a:ext cx="499150" cy="4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Shape 14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066" y="2890306"/>
            <a:ext cx="466075" cy="4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Shape 1479"/>
          <p:cNvSpPr/>
          <p:nvPr/>
        </p:nvSpPr>
        <p:spPr>
          <a:xfrm rot="5400571">
            <a:off x="3951499" y="3288283"/>
            <a:ext cx="306412" cy="281444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480" name="Shape 1480"/>
          <p:cNvSpPr txBox="1"/>
          <p:nvPr/>
        </p:nvSpPr>
        <p:spPr>
          <a:xfrm>
            <a:off x="2855175" y="3353575"/>
            <a:ext cx="11088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The maximum over all i such that w</a:t>
            </a:r>
            <a:r>
              <a:rPr baseline="-25000" lang="en" sz="12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≤ x.</a:t>
            </a:r>
          </a:p>
        </p:txBody>
      </p:sp>
      <p:sp>
        <p:nvSpPr>
          <p:cNvPr id="1481" name="Shape 1481"/>
          <p:cNvSpPr/>
          <p:nvPr/>
        </p:nvSpPr>
        <p:spPr>
          <a:xfrm rot="3600360">
            <a:off x="4637303" y="3440677"/>
            <a:ext cx="306416" cy="28144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482" name="Shape 1482"/>
          <p:cNvSpPr txBox="1"/>
          <p:nvPr/>
        </p:nvSpPr>
        <p:spPr>
          <a:xfrm>
            <a:off x="3963950" y="3810775"/>
            <a:ext cx="16530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The optimal way to fill the smaller knapsack</a:t>
            </a:r>
          </a:p>
        </p:txBody>
      </p:sp>
      <p:sp>
        <p:nvSpPr>
          <p:cNvPr id="1483" name="Shape 1483"/>
          <p:cNvSpPr/>
          <p:nvPr/>
        </p:nvSpPr>
        <p:spPr>
          <a:xfrm flipH="1" rot="-5400000">
            <a:off x="5504978" y="3396656"/>
            <a:ext cx="306412" cy="280532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484" name="Shape 1484"/>
          <p:cNvSpPr txBox="1"/>
          <p:nvPr/>
        </p:nvSpPr>
        <p:spPr>
          <a:xfrm>
            <a:off x="5642550" y="3687921"/>
            <a:ext cx="14004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The value of item i.</a:t>
            </a:r>
          </a:p>
        </p:txBody>
      </p:sp>
      <p:grpSp>
        <p:nvGrpSpPr>
          <p:cNvPr id="1485" name="Shape 1485"/>
          <p:cNvGrpSpPr/>
          <p:nvPr/>
        </p:nvGrpSpPr>
        <p:grpSpPr>
          <a:xfrm>
            <a:off x="2752525" y="4438261"/>
            <a:ext cx="4516250" cy="1139700"/>
            <a:chOff x="2752525" y="4438261"/>
            <a:chExt cx="4516250" cy="1139700"/>
          </a:xfrm>
        </p:grpSpPr>
        <p:sp>
          <p:nvSpPr>
            <p:cNvPr id="1486" name="Shape 1486"/>
            <p:cNvSpPr txBox="1"/>
            <p:nvPr/>
          </p:nvSpPr>
          <p:spPr>
            <a:xfrm>
              <a:off x="4053375" y="5011525"/>
              <a:ext cx="28140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max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{K[x-w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] + v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  <p:sp>
          <p:nvSpPr>
            <p:cNvPr id="1487" name="Shape 1487"/>
            <p:cNvSpPr txBox="1"/>
            <p:nvPr/>
          </p:nvSpPr>
          <p:spPr>
            <a:xfrm>
              <a:off x="4053375" y="4563638"/>
              <a:ext cx="1952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1488" name="Shape 1488"/>
            <p:cNvSpPr txBox="1"/>
            <p:nvPr/>
          </p:nvSpPr>
          <p:spPr>
            <a:xfrm>
              <a:off x="3581400" y="4438261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1489" name="Shape 1489"/>
            <p:cNvSpPr txBox="1"/>
            <p:nvPr/>
          </p:nvSpPr>
          <p:spPr>
            <a:xfrm>
              <a:off x="6339375" y="5011525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otherwise</a:t>
              </a:r>
            </a:p>
          </p:txBody>
        </p:sp>
        <p:sp>
          <p:nvSpPr>
            <p:cNvPr id="1490" name="Shape 1490"/>
            <p:cNvSpPr txBox="1"/>
            <p:nvPr/>
          </p:nvSpPr>
          <p:spPr>
            <a:xfrm>
              <a:off x="5006652" y="4563650"/>
              <a:ext cx="22620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if there are no i where w</a:t>
              </a:r>
              <a:r>
                <a:rPr baseline="-25000" lang="en">
                  <a:latin typeface="Source Sans Pro"/>
                  <a:ea typeface="Source Sans Pro"/>
                  <a:cs typeface="Source Sans Pro"/>
                  <a:sym typeface="Source Sans Pro"/>
                </a:rPr>
                <a:t>i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≤ x</a:t>
              </a:r>
            </a:p>
          </p:txBody>
        </p:sp>
        <p:sp>
          <p:nvSpPr>
            <p:cNvPr id="1491" name="Shape 1491"/>
            <p:cNvSpPr txBox="1"/>
            <p:nvPr/>
          </p:nvSpPr>
          <p:spPr>
            <a:xfrm>
              <a:off x="2752525" y="4812325"/>
              <a:ext cx="9984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K[x] =</a:t>
              </a: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Shape 1496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Knapsack</a:t>
            </a:r>
          </a:p>
        </p:txBody>
      </p:sp>
      <p:sp>
        <p:nvSpPr>
          <p:cNvPr id="1497" name="Shape 1497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the items to put in an unbounded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Steps of dynamic programming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(4) If necessary, track additional information so that the algorithm from (3)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can solve a related problem.</a:t>
            </a:r>
          </a:p>
        </p:txBody>
      </p:sp>
      <p:pic>
        <p:nvPicPr>
          <p:cNvPr id="1498" name="Shape 1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550" y="2316871"/>
            <a:ext cx="438750" cy="4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Shape 1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150" y="2698082"/>
            <a:ext cx="438750" cy="4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the items to put in an unbounded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In what order do we need to fill our table according to the formulation from (2)?</a:t>
            </a:r>
          </a:p>
        </p:txBody>
      </p:sp>
      <p:sp>
        <p:nvSpPr>
          <p:cNvPr id="1505" name="Shape 1505"/>
          <p:cNvSpPr txBox="1"/>
          <p:nvPr>
            <p:ph idx="4294967295" type="subTitle"/>
          </p:nvPr>
        </p:nvSpPr>
        <p:spPr>
          <a:xfrm>
            <a:off x="0" y="3157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Knapsack</a:t>
            </a:r>
          </a:p>
        </p:txBody>
      </p:sp>
      <p:sp>
        <p:nvSpPr>
          <p:cNvPr id="1506" name="Shape 1506"/>
          <p:cNvSpPr/>
          <p:nvPr/>
        </p:nvSpPr>
        <p:spPr>
          <a:xfrm>
            <a:off x="9896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07" name="Shape 1507"/>
          <p:cNvSpPr/>
          <p:nvPr/>
        </p:nvSpPr>
        <p:spPr>
          <a:xfrm>
            <a:off x="12137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08" name="Shape 1508"/>
          <p:cNvSpPr/>
          <p:nvPr/>
        </p:nvSpPr>
        <p:spPr>
          <a:xfrm>
            <a:off x="14378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09" name="Shape 1509"/>
          <p:cNvSpPr/>
          <p:nvPr/>
        </p:nvSpPr>
        <p:spPr>
          <a:xfrm>
            <a:off x="16619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10" name="Shape 1510"/>
          <p:cNvSpPr/>
          <p:nvPr/>
        </p:nvSpPr>
        <p:spPr>
          <a:xfrm>
            <a:off x="18860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11" name="Shape 1511"/>
          <p:cNvSpPr/>
          <p:nvPr/>
        </p:nvSpPr>
        <p:spPr>
          <a:xfrm>
            <a:off x="21101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12" name="Shape 1512"/>
          <p:cNvSpPr/>
          <p:nvPr/>
        </p:nvSpPr>
        <p:spPr>
          <a:xfrm>
            <a:off x="23342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13" name="Shape 1513"/>
          <p:cNvSpPr/>
          <p:nvPr/>
        </p:nvSpPr>
        <p:spPr>
          <a:xfrm>
            <a:off x="25583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14" name="Shape 1514"/>
          <p:cNvSpPr txBox="1"/>
          <p:nvPr/>
        </p:nvSpPr>
        <p:spPr>
          <a:xfrm>
            <a:off x="5345632" y="357032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</a:t>
            </a:r>
          </a:p>
        </p:txBody>
      </p:sp>
      <p:sp>
        <p:nvSpPr>
          <p:cNvPr id="1515" name="Shape 1515"/>
          <p:cNvSpPr txBox="1"/>
          <p:nvPr/>
        </p:nvSpPr>
        <p:spPr>
          <a:xfrm>
            <a:off x="868493" y="357032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516" name="Shape 1516"/>
          <p:cNvSpPr/>
          <p:nvPr/>
        </p:nvSpPr>
        <p:spPr>
          <a:xfrm>
            <a:off x="27824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17" name="Shape 1517"/>
          <p:cNvSpPr/>
          <p:nvPr/>
        </p:nvSpPr>
        <p:spPr>
          <a:xfrm>
            <a:off x="30065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18" name="Shape 1518"/>
          <p:cNvSpPr/>
          <p:nvPr/>
        </p:nvSpPr>
        <p:spPr>
          <a:xfrm>
            <a:off x="32306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19" name="Shape 1519"/>
          <p:cNvSpPr/>
          <p:nvPr/>
        </p:nvSpPr>
        <p:spPr>
          <a:xfrm>
            <a:off x="34547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0" name="Shape 1520"/>
          <p:cNvSpPr/>
          <p:nvPr/>
        </p:nvSpPr>
        <p:spPr>
          <a:xfrm>
            <a:off x="36788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1" name="Shape 1521"/>
          <p:cNvSpPr/>
          <p:nvPr/>
        </p:nvSpPr>
        <p:spPr>
          <a:xfrm>
            <a:off x="39029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2" name="Shape 1522"/>
          <p:cNvSpPr/>
          <p:nvPr/>
        </p:nvSpPr>
        <p:spPr>
          <a:xfrm>
            <a:off x="41270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3" name="Shape 1523"/>
          <p:cNvSpPr/>
          <p:nvPr/>
        </p:nvSpPr>
        <p:spPr>
          <a:xfrm>
            <a:off x="43511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4" name="Shape 1524"/>
          <p:cNvSpPr/>
          <p:nvPr/>
        </p:nvSpPr>
        <p:spPr>
          <a:xfrm>
            <a:off x="45752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5" name="Shape 1525"/>
          <p:cNvSpPr/>
          <p:nvPr/>
        </p:nvSpPr>
        <p:spPr>
          <a:xfrm>
            <a:off x="47993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6" name="Shape 1526"/>
          <p:cNvSpPr/>
          <p:nvPr/>
        </p:nvSpPr>
        <p:spPr>
          <a:xfrm>
            <a:off x="50234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7" name="Shape 1527"/>
          <p:cNvSpPr/>
          <p:nvPr/>
        </p:nvSpPr>
        <p:spPr>
          <a:xfrm>
            <a:off x="52475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8" name="Shape 1528"/>
          <p:cNvSpPr/>
          <p:nvPr/>
        </p:nvSpPr>
        <p:spPr>
          <a:xfrm>
            <a:off x="54716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9" name="Shape 1529"/>
          <p:cNvSpPr/>
          <p:nvPr/>
        </p:nvSpPr>
        <p:spPr>
          <a:xfrm>
            <a:off x="56957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0" name="Shape 1530"/>
          <p:cNvSpPr/>
          <p:nvPr/>
        </p:nvSpPr>
        <p:spPr>
          <a:xfrm>
            <a:off x="59198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1" name="Shape 1531"/>
          <p:cNvSpPr/>
          <p:nvPr/>
        </p:nvSpPr>
        <p:spPr>
          <a:xfrm>
            <a:off x="61439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2" name="Shape 1532"/>
          <p:cNvSpPr/>
          <p:nvPr/>
        </p:nvSpPr>
        <p:spPr>
          <a:xfrm>
            <a:off x="63680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3" name="Shape 1533"/>
          <p:cNvSpPr/>
          <p:nvPr/>
        </p:nvSpPr>
        <p:spPr>
          <a:xfrm>
            <a:off x="65921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4" name="Shape 1534"/>
          <p:cNvSpPr/>
          <p:nvPr/>
        </p:nvSpPr>
        <p:spPr>
          <a:xfrm>
            <a:off x="68162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5" name="Shape 1535"/>
          <p:cNvSpPr/>
          <p:nvPr/>
        </p:nvSpPr>
        <p:spPr>
          <a:xfrm>
            <a:off x="70403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6" name="Shape 1536"/>
          <p:cNvSpPr/>
          <p:nvPr/>
        </p:nvSpPr>
        <p:spPr>
          <a:xfrm>
            <a:off x="72644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7" name="Shape 1537"/>
          <p:cNvSpPr/>
          <p:nvPr/>
        </p:nvSpPr>
        <p:spPr>
          <a:xfrm>
            <a:off x="74885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8" name="Shape 1538"/>
          <p:cNvSpPr/>
          <p:nvPr/>
        </p:nvSpPr>
        <p:spPr>
          <a:xfrm>
            <a:off x="77126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9" name="Shape 1539"/>
          <p:cNvSpPr/>
          <p:nvPr/>
        </p:nvSpPr>
        <p:spPr>
          <a:xfrm>
            <a:off x="79367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0" name="Shape 1540"/>
          <p:cNvSpPr/>
          <p:nvPr/>
        </p:nvSpPr>
        <p:spPr>
          <a:xfrm>
            <a:off x="3119400" y="3710475"/>
            <a:ext cx="2460260" cy="245700"/>
          </a:xfrm>
          <a:custGeom>
            <a:pathLst>
              <a:path extrusionOk="0" h="9828" w="96292">
                <a:moveTo>
                  <a:pt x="96292" y="9828"/>
                </a:moveTo>
                <a:cubicBezTo>
                  <a:pt x="94301" y="8957"/>
                  <a:pt x="89076" y="6033"/>
                  <a:pt x="84349" y="4603"/>
                </a:cubicBezTo>
                <a:cubicBezTo>
                  <a:pt x="79621" y="3172"/>
                  <a:pt x="72716" y="1990"/>
                  <a:pt x="67927" y="1244"/>
                </a:cubicBezTo>
                <a:cubicBezTo>
                  <a:pt x="63137" y="497"/>
                  <a:pt x="60338" y="248"/>
                  <a:pt x="55611" y="124"/>
                </a:cubicBezTo>
                <a:cubicBezTo>
                  <a:pt x="50883" y="0"/>
                  <a:pt x="44040" y="249"/>
                  <a:pt x="39562" y="498"/>
                </a:cubicBezTo>
                <a:cubicBezTo>
                  <a:pt x="35083" y="746"/>
                  <a:pt x="34337" y="746"/>
                  <a:pt x="28739" y="1617"/>
                </a:cubicBezTo>
                <a:cubicBezTo>
                  <a:pt x="23140" y="2487"/>
                  <a:pt x="10761" y="4603"/>
                  <a:pt x="5972" y="5723"/>
                </a:cubicBezTo>
                <a:cubicBezTo>
                  <a:pt x="1182" y="6842"/>
                  <a:pt x="995" y="7899"/>
                  <a:pt x="0" y="8335"/>
                </a:cubicBezTo>
              </a:path>
            </a:pathLst>
          </a:custGeom>
          <a:noFill/>
          <a:ln cap="flat" cmpd="sng" w="9525">
            <a:solidFill>
              <a:srgbClr val="D3368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541" name="Shape 1541"/>
          <p:cNvSpPr/>
          <p:nvPr/>
        </p:nvSpPr>
        <p:spPr>
          <a:xfrm>
            <a:off x="3795450" y="3769575"/>
            <a:ext cx="1785735" cy="186609"/>
          </a:xfrm>
          <a:custGeom>
            <a:pathLst>
              <a:path extrusionOk="0" h="9828" w="96292">
                <a:moveTo>
                  <a:pt x="96292" y="9828"/>
                </a:moveTo>
                <a:cubicBezTo>
                  <a:pt x="94301" y="8957"/>
                  <a:pt x="89076" y="6033"/>
                  <a:pt x="84349" y="4603"/>
                </a:cubicBezTo>
                <a:cubicBezTo>
                  <a:pt x="79621" y="3172"/>
                  <a:pt x="72716" y="1990"/>
                  <a:pt x="67927" y="1244"/>
                </a:cubicBezTo>
                <a:cubicBezTo>
                  <a:pt x="63137" y="497"/>
                  <a:pt x="60338" y="248"/>
                  <a:pt x="55611" y="124"/>
                </a:cubicBezTo>
                <a:cubicBezTo>
                  <a:pt x="50883" y="0"/>
                  <a:pt x="44040" y="249"/>
                  <a:pt x="39562" y="498"/>
                </a:cubicBezTo>
                <a:cubicBezTo>
                  <a:pt x="35083" y="746"/>
                  <a:pt x="34337" y="746"/>
                  <a:pt x="28739" y="1617"/>
                </a:cubicBezTo>
                <a:cubicBezTo>
                  <a:pt x="23140" y="2487"/>
                  <a:pt x="10761" y="4603"/>
                  <a:pt x="5972" y="5723"/>
                </a:cubicBezTo>
                <a:cubicBezTo>
                  <a:pt x="1182" y="6842"/>
                  <a:pt x="995" y="7899"/>
                  <a:pt x="0" y="8335"/>
                </a:cubicBezTo>
              </a:path>
            </a:pathLst>
          </a:custGeom>
          <a:noFill/>
          <a:ln cap="flat" cmpd="sng" w="9525">
            <a:solidFill>
              <a:srgbClr val="D3368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542" name="Shape 1542"/>
          <p:cNvSpPr/>
          <p:nvPr/>
        </p:nvSpPr>
        <p:spPr>
          <a:xfrm>
            <a:off x="1999450" y="3570325"/>
            <a:ext cx="3580136" cy="385847"/>
          </a:xfrm>
          <a:custGeom>
            <a:pathLst>
              <a:path extrusionOk="0" h="9828" w="96292">
                <a:moveTo>
                  <a:pt x="96292" y="9828"/>
                </a:moveTo>
                <a:cubicBezTo>
                  <a:pt x="94301" y="8957"/>
                  <a:pt x="89076" y="6033"/>
                  <a:pt x="84349" y="4603"/>
                </a:cubicBezTo>
                <a:cubicBezTo>
                  <a:pt x="79621" y="3172"/>
                  <a:pt x="72716" y="1990"/>
                  <a:pt x="67927" y="1244"/>
                </a:cubicBezTo>
                <a:cubicBezTo>
                  <a:pt x="63137" y="497"/>
                  <a:pt x="60338" y="248"/>
                  <a:pt x="55611" y="124"/>
                </a:cubicBezTo>
                <a:cubicBezTo>
                  <a:pt x="50883" y="0"/>
                  <a:pt x="44040" y="249"/>
                  <a:pt x="39562" y="498"/>
                </a:cubicBezTo>
                <a:cubicBezTo>
                  <a:pt x="35083" y="746"/>
                  <a:pt x="34337" y="746"/>
                  <a:pt x="28739" y="1617"/>
                </a:cubicBezTo>
                <a:cubicBezTo>
                  <a:pt x="23140" y="2487"/>
                  <a:pt x="10761" y="4603"/>
                  <a:pt x="5972" y="5723"/>
                </a:cubicBezTo>
                <a:cubicBezTo>
                  <a:pt x="1182" y="6842"/>
                  <a:pt x="995" y="7899"/>
                  <a:pt x="0" y="8335"/>
                </a:cubicBezTo>
              </a:path>
            </a:pathLst>
          </a:custGeom>
          <a:noFill/>
          <a:ln cap="flat" cmpd="sng" w="9525">
            <a:solidFill>
              <a:srgbClr val="D33682"/>
            </a:solidFill>
            <a:prstDash val="solid"/>
            <a:round/>
            <a:headEnd len="lg" w="lg" type="none"/>
            <a:tailEnd len="lg" w="lg" type="stealth"/>
          </a:ln>
        </p:spPr>
      </p:sp>
      <p:grpSp>
        <p:nvGrpSpPr>
          <p:cNvPr id="1543" name="Shape 1543"/>
          <p:cNvGrpSpPr/>
          <p:nvPr/>
        </p:nvGrpSpPr>
        <p:grpSpPr>
          <a:xfrm>
            <a:off x="2429175" y="5520611"/>
            <a:ext cx="4516250" cy="1139700"/>
            <a:chOff x="2752525" y="4438261"/>
            <a:chExt cx="4516250" cy="1139700"/>
          </a:xfrm>
        </p:grpSpPr>
        <p:sp>
          <p:nvSpPr>
            <p:cNvPr id="1544" name="Shape 1544"/>
            <p:cNvSpPr txBox="1"/>
            <p:nvPr/>
          </p:nvSpPr>
          <p:spPr>
            <a:xfrm>
              <a:off x="4053375" y="5011525"/>
              <a:ext cx="28140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max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{K[x-w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] + v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  <p:sp>
          <p:nvSpPr>
            <p:cNvPr id="1545" name="Shape 1545"/>
            <p:cNvSpPr txBox="1"/>
            <p:nvPr/>
          </p:nvSpPr>
          <p:spPr>
            <a:xfrm>
              <a:off x="4053375" y="4563638"/>
              <a:ext cx="1952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1546" name="Shape 1546"/>
            <p:cNvSpPr txBox="1"/>
            <p:nvPr/>
          </p:nvSpPr>
          <p:spPr>
            <a:xfrm>
              <a:off x="3581400" y="4438261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1547" name="Shape 1547"/>
            <p:cNvSpPr txBox="1"/>
            <p:nvPr/>
          </p:nvSpPr>
          <p:spPr>
            <a:xfrm>
              <a:off x="6339375" y="5011525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otherwise</a:t>
              </a:r>
            </a:p>
          </p:txBody>
        </p:sp>
        <p:sp>
          <p:nvSpPr>
            <p:cNvPr id="1548" name="Shape 1548"/>
            <p:cNvSpPr txBox="1"/>
            <p:nvPr/>
          </p:nvSpPr>
          <p:spPr>
            <a:xfrm>
              <a:off x="5006652" y="4563650"/>
              <a:ext cx="22620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if there are no i where w</a:t>
              </a:r>
              <a:r>
                <a:rPr baseline="-25000" lang="en">
                  <a:latin typeface="Source Sans Pro"/>
                  <a:ea typeface="Source Sans Pro"/>
                  <a:cs typeface="Source Sans Pro"/>
                  <a:sym typeface="Source Sans Pro"/>
                </a:rPr>
                <a:t>i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≤ x</a:t>
              </a:r>
            </a:p>
          </p:txBody>
        </p:sp>
        <p:sp>
          <p:nvSpPr>
            <p:cNvPr id="1549" name="Shape 1549"/>
            <p:cNvSpPr txBox="1"/>
            <p:nvPr/>
          </p:nvSpPr>
          <p:spPr>
            <a:xfrm>
              <a:off x="2752525" y="4812325"/>
              <a:ext cx="9984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K[x] =</a:t>
              </a: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Shape 155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items to put in an unbounded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In what order do we need to fill our table according to the formulation from (2)?</a:t>
            </a:r>
          </a:p>
        </p:txBody>
      </p:sp>
      <p:sp>
        <p:nvSpPr>
          <p:cNvPr id="1555" name="Shape 1555"/>
          <p:cNvSpPr txBox="1"/>
          <p:nvPr>
            <p:ph idx="4294967295" type="subTitle"/>
          </p:nvPr>
        </p:nvSpPr>
        <p:spPr>
          <a:xfrm>
            <a:off x="0" y="3157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Knapsack</a:t>
            </a:r>
          </a:p>
        </p:txBody>
      </p:sp>
      <p:sp>
        <p:nvSpPr>
          <p:cNvPr id="1556" name="Shape 1556"/>
          <p:cNvSpPr/>
          <p:nvPr/>
        </p:nvSpPr>
        <p:spPr>
          <a:xfrm>
            <a:off x="9896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57" name="Shape 1557"/>
          <p:cNvSpPr/>
          <p:nvPr/>
        </p:nvSpPr>
        <p:spPr>
          <a:xfrm>
            <a:off x="12137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58" name="Shape 1558"/>
          <p:cNvSpPr/>
          <p:nvPr/>
        </p:nvSpPr>
        <p:spPr>
          <a:xfrm>
            <a:off x="14378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59" name="Shape 1559"/>
          <p:cNvSpPr/>
          <p:nvPr/>
        </p:nvSpPr>
        <p:spPr>
          <a:xfrm>
            <a:off x="16619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0" name="Shape 1560"/>
          <p:cNvSpPr/>
          <p:nvPr/>
        </p:nvSpPr>
        <p:spPr>
          <a:xfrm>
            <a:off x="18860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1" name="Shape 1561"/>
          <p:cNvSpPr/>
          <p:nvPr/>
        </p:nvSpPr>
        <p:spPr>
          <a:xfrm>
            <a:off x="21101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2" name="Shape 1562"/>
          <p:cNvSpPr/>
          <p:nvPr/>
        </p:nvSpPr>
        <p:spPr>
          <a:xfrm>
            <a:off x="23342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3" name="Shape 1563"/>
          <p:cNvSpPr/>
          <p:nvPr/>
        </p:nvSpPr>
        <p:spPr>
          <a:xfrm>
            <a:off x="25583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4" name="Shape 1564"/>
          <p:cNvSpPr txBox="1"/>
          <p:nvPr/>
        </p:nvSpPr>
        <p:spPr>
          <a:xfrm>
            <a:off x="5345632" y="357032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</a:t>
            </a:r>
          </a:p>
        </p:txBody>
      </p:sp>
      <p:sp>
        <p:nvSpPr>
          <p:cNvPr id="1565" name="Shape 1565"/>
          <p:cNvSpPr/>
          <p:nvPr/>
        </p:nvSpPr>
        <p:spPr>
          <a:xfrm flipH="1" rot="-6299007">
            <a:off x="5698020" y="3977680"/>
            <a:ext cx="371951" cy="547664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566" name="Shape 1566"/>
          <p:cNvSpPr txBox="1"/>
          <p:nvPr/>
        </p:nvSpPr>
        <p:spPr>
          <a:xfrm>
            <a:off x="6199500" y="4201650"/>
            <a:ext cx="21234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An element at position x in the table depends on elements at positions x - w</a:t>
            </a:r>
            <a:r>
              <a:rPr baseline="-25000" lang="en" sz="1200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for all i. So we want to fill out the values at these positions before x.</a:t>
            </a:r>
          </a:p>
        </p:txBody>
      </p:sp>
      <p:sp>
        <p:nvSpPr>
          <p:cNvPr id="1567" name="Shape 1567"/>
          <p:cNvSpPr txBox="1"/>
          <p:nvPr/>
        </p:nvSpPr>
        <p:spPr>
          <a:xfrm>
            <a:off x="868493" y="357032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568" name="Shape 1568"/>
          <p:cNvSpPr/>
          <p:nvPr/>
        </p:nvSpPr>
        <p:spPr>
          <a:xfrm>
            <a:off x="27824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9" name="Shape 1569"/>
          <p:cNvSpPr/>
          <p:nvPr/>
        </p:nvSpPr>
        <p:spPr>
          <a:xfrm>
            <a:off x="30065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70" name="Shape 1570"/>
          <p:cNvSpPr/>
          <p:nvPr/>
        </p:nvSpPr>
        <p:spPr>
          <a:xfrm>
            <a:off x="32306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71" name="Shape 1571"/>
          <p:cNvSpPr/>
          <p:nvPr/>
        </p:nvSpPr>
        <p:spPr>
          <a:xfrm>
            <a:off x="34547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72" name="Shape 1572"/>
          <p:cNvSpPr/>
          <p:nvPr/>
        </p:nvSpPr>
        <p:spPr>
          <a:xfrm>
            <a:off x="36788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73" name="Shape 1573"/>
          <p:cNvSpPr/>
          <p:nvPr/>
        </p:nvSpPr>
        <p:spPr>
          <a:xfrm>
            <a:off x="39029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74" name="Shape 1574"/>
          <p:cNvSpPr/>
          <p:nvPr/>
        </p:nvSpPr>
        <p:spPr>
          <a:xfrm>
            <a:off x="41270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75" name="Shape 1575"/>
          <p:cNvSpPr/>
          <p:nvPr/>
        </p:nvSpPr>
        <p:spPr>
          <a:xfrm>
            <a:off x="4351150" y="3837723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76" name="Shape 1576"/>
          <p:cNvSpPr/>
          <p:nvPr/>
        </p:nvSpPr>
        <p:spPr>
          <a:xfrm>
            <a:off x="45752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77" name="Shape 1577"/>
          <p:cNvSpPr/>
          <p:nvPr/>
        </p:nvSpPr>
        <p:spPr>
          <a:xfrm>
            <a:off x="47993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78" name="Shape 1578"/>
          <p:cNvSpPr/>
          <p:nvPr/>
        </p:nvSpPr>
        <p:spPr>
          <a:xfrm>
            <a:off x="50234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79" name="Shape 1579"/>
          <p:cNvSpPr/>
          <p:nvPr/>
        </p:nvSpPr>
        <p:spPr>
          <a:xfrm>
            <a:off x="52475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0" name="Shape 1580"/>
          <p:cNvSpPr/>
          <p:nvPr/>
        </p:nvSpPr>
        <p:spPr>
          <a:xfrm>
            <a:off x="54716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1" name="Shape 1581"/>
          <p:cNvSpPr/>
          <p:nvPr/>
        </p:nvSpPr>
        <p:spPr>
          <a:xfrm>
            <a:off x="56957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2" name="Shape 1582"/>
          <p:cNvSpPr/>
          <p:nvPr/>
        </p:nvSpPr>
        <p:spPr>
          <a:xfrm>
            <a:off x="59198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3" name="Shape 1583"/>
          <p:cNvSpPr/>
          <p:nvPr/>
        </p:nvSpPr>
        <p:spPr>
          <a:xfrm>
            <a:off x="61439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4" name="Shape 1584"/>
          <p:cNvSpPr/>
          <p:nvPr/>
        </p:nvSpPr>
        <p:spPr>
          <a:xfrm>
            <a:off x="63680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5" name="Shape 1585"/>
          <p:cNvSpPr/>
          <p:nvPr/>
        </p:nvSpPr>
        <p:spPr>
          <a:xfrm>
            <a:off x="65921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6" name="Shape 1586"/>
          <p:cNvSpPr/>
          <p:nvPr/>
        </p:nvSpPr>
        <p:spPr>
          <a:xfrm>
            <a:off x="68162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7" name="Shape 1587"/>
          <p:cNvSpPr/>
          <p:nvPr/>
        </p:nvSpPr>
        <p:spPr>
          <a:xfrm>
            <a:off x="70403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8" name="Shape 1588"/>
          <p:cNvSpPr/>
          <p:nvPr/>
        </p:nvSpPr>
        <p:spPr>
          <a:xfrm>
            <a:off x="72644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9" name="Shape 1589"/>
          <p:cNvSpPr/>
          <p:nvPr/>
        </p:nvSpPr>
        <p:spPr>
          <a:xfrm>
            <a:off x="74885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0" name="Shape 1590"/>
          <p:cNvSpPr/>
          <p:nvPr/>
        </p:nvSpPr>
        <p:spPr>
          <a:xfrm>
            <a:off x="77126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1" name="Shape 1591"/>
          <p:cNvSpPr/>
          <p:nvPr/>
        </p:nvSpPr>
        <p:spPr>
          <a:xfrm>
            <a:off x="7936750" y="3837736"/>
            <a:ext cx="224100" cy="224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2" name="Shape 1592"/>
          <p:cNvSpPr/>
          <p:nvPr/>
        </p:nvSpPr>
        <p:spPr>
          <a:xfrm>
            <a:off x="3119400" y="3710475"/>
            <a:ext cx="2460260" cy="245700"/>
          </a:xfrm>
          <a:custGeom>
            <a:pathLst>
              <a:path extrusionOk="0" h="9828" w="96292">
                <a:moveTo>
                  <a:pt x="96292" y="9828"/>
                </a:moveTo>
                <a:cubicBezTo>
                  <a:pt x="94301" y="8957"/>
                  <a:pt x="89076" y="6033"/>
                  <a:pt x="84349" y="4603"/>
                </a:cubicBezTo>
                <a:cubicBezTo>
                  <a:pt x="79621" y="3172"/>
                  <a:pt x="72716" y="1990"/>
                  <a:pt x="67927" y="1244"/>
                </a:cubicBezTo>
                <a:cubicBezTo>
                  <a:pt x="63137" y="497"/>
                  <a:pt x="60338" y="248"/>
                  <a:pt x="55611" y="124"/>
                </a:cubicBezTo>
                <a:cubicBezTo>
                  <a:pt x="50883" y="0"/>
                  <a:pt x="44040" y="249"/>
                  <a:pt x="39562" y="498"/>
                </a:cubicBezTo>
                <a:cubicBezTo>
                  <a:pt x="35083" y="746"/>
                  <a:pt x="34337" y="746"/>
                  <a:pt x="28739" y="1617"/>
                </a:cubicBezTo>
                <a:cubicBezTo>
                  <a:pt x="23140" y="2487"/>
                  <a:pt x="10761" y="4603"/>
                  <a:pt x="5972" y="5723"/>
                </a:cubicBezTo>
                <a:cubicBezTo>
                  <a:pt x="1182" y="6842"/>
                  <a:pt x="995" y="7899"/>
                  <a:pt x="0" y="8335"/>
                </a:cubicBezTo>
              </a:path>
            </a:pathLst>
          </a:custGeom>
          <a:noFill/>
          <a:ln cap="flat" cmpd="sng" w="9525">
            <a:solidFill>
              <a:srgbClr val="D3368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593" name="Shape 1593"/>
          <p:cNvSpPr/>
          <p:nvPr/>
        </p:nvSpPr>
        <p:spPr>
          <a:xfrm>
            <a:off x="3795450" y="3769575"/>
            <a:ext cx="1785735" cy="186609"/>
          </a:xfrm>
          <a:custGeom>
            <a:pathLst>
              <a:path extrusionOk="0" h="9828" w="96292">
                <a:moveTo>
                  <a:pt x="96292" y="9828"/>
                </a:moveTo>
                <a:cubicBezTo>
                  <a:pt x="94301" y="8957"/>
                  <a:pt x="89076" y="6033"/>
                  <a:pt x="84349" y="4603"/>
                </a:cubicBezTo>
                <a:cubicBezTo>
                  <a:pt x="79621" y="3172"/>
                  <a:pt x="72716" y="1990"/>
                  <a:pt x="67927" y="1244"/>
                </a:cubicBezTo>
                <a:cubicBezTo>
                  <a:pt x="63137" y="497"/>
                  <a:pt x="60338" y="248"/>
                  <a:pt x="55611" y="124"/>
                </a:cubicBezTo>
                <a:cubicBezTo>
                  <a:pt x="50883" y="0"/>
                  <a:pt x="44040" y="249"/>
                  <a:pt x="39562" y="498"/>
                </a:cubicBezTo>
                <a:cubicBezTo>
                  <a:pt x="35083" y="746"/>
                  <a:pt x="34337" y="746"/>
                  <a:pt x="28739" y="1617"/>
                </a:cubicBezTo>
                <a:cubicBezTo>
                  <a:pt x="23140" y="2487"/>
                  <a:pt x="10761" y="4603"/>
                  <a:pt x="5972" y="5723"/>
                </a:cubicBezTo>
                <a:cubicBezTo>
                  <a:pt x="1182" y="6842"/>
                  <a:pt x="995" y="7899"/>
                  <a:pt x="0" y="8335"/>
                </a:cubicBezTo>
              </a:path>
            </a:pathLst>
          </a:custGeom>
          <a:noFill/>
          <a:ln cap="flat" cmpd="sng" w="9525">
            <a:solidFill>
              <a:srgbClr val="D3368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594" name="Shape 1594"/>
          <p:cNvSpPr/>
          <p:nvPr/>
        </p:nvSpPr>
        <p:spPr>
          <a:xfrm>
            <a:off x="1999450" y="3570325"/>
            <a:ext cx="3580136" cy="385847"/>
          </a:xfrm>
          <a:custGeom>
            <a:pathLst>
              <a:path extrusionOk="0" h="9828" w="96292">
                <a:moveTo>
                  <a:pt x="96292" y="9828"/>
                </a:moveTo>
                <a:cubicBezTo>
                  <a:pt x="94301" y="8957"/>
                  <a:pt x="89076" y="6033"/>
                  <a:pt x="84349" y="4603"/>
                </a:cubicBezTo>
                <a:cubicBezTo>
                  <a:pt x="79621" y="3172"/>
                  <a:pt x="72716" y="1990"/>
                  <a:pt x="67927" y="1244"/>
                </a:cubicBezTo>
                <a:cubicBezTo>
                  <a:pt x="63137" y="497"/>
                  <a:pt x="60338" y="248"/>
                  <a:pt x="55611" y="124"/>
                </a:cubicBezTo>
                <a:cubicBezTo>
                  <a:pt x="50883" y="0"/>
                  <a:pt x="44040" y="249"/>
                  <a:pt x="39562" y="498"/>
                </a:cubicBezTo>
                <a:cubicBezTo>
                  <a:pt x="35083" y="746"/>
                  <a:pt x="34337" y="746"/>
                  <a:pt x="28739" y="1617"/>
                </a:cubicBezTo>
                <a:cubicBezTo>
                  <a:pt x="23140" y="2487"/>
                  <a:pt x="10761" y="4603"/>
                  <a:pt x="5972" y="5723"/>
                </a:cubicBezTo>
                <a:cubicBezTo>
                  <a:pt x="1182" y="6842"/>
                  <a:pt x="995" y="7899"/>
                  <a:pt x="0" y="8335"/>
                </a:cubicBezTo>
              </a:path>
            </a:pathLst>
          </a:custGeom>
          <a:noFill/>
          <a:ln cap="flat" cmpd="sng" w="9525">
            <a:solidFill>
              <a:srgbClr val="D33682"/>
            </a:solidFill>
            <a:prstDash val="solid"/>
            <a:round/>
            <a:headEnd len="lg" w="lg" type="none"/>
            <a:tailEnd len="lg" w="lg" type="stealth"/>
          </a:ln>
        </p:spPr>
      </p:sp>
      <p:grpSp>
        <p:nvGrpSpPr>
          <p:cNvPr id="1595" name="Shape 1595"/>
          <p:cNvGrpSpPr/>
          <p:nvPr/>
        </p:nvGrpSpPr>
        <p:grpSpPr>
          <a:xfrm>
            <a:off x="2429175" y="5520611"/>
            <a:ext cx="4516250" cy="1139700"/>
            <a:chOff x="2752525" y="4438261"/>
            <a:chExt cx="4516250" cy="1139700"/>
          </a:xfrm>
        </p:grpSpPr>
        <p:sp>
          <p:nvSpPr>
            <p:cNvPr id="1596" name="Shape 1596"/>
            <p:cNvSpPr txBox="1"/>
            <p:nvPr/>
          </p:nvSpPr>
          <p:spPr>
            <a:xfrm>
              <a:off x="4053375" y="5011525"/>
              <a:ext cx="28140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max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{K[x-w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] + v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  <p:sp>
          <p:nvSpPr>
            <p:cNvPr id="1597" name="Shape 1597"/>
            <p:cNvSpPr txBox="1"/>
            <p:nvPr/>
          </p:nvSpPr>
          <p:spPr>
            <a:xfrm>
              <a:off x="4053375" y="4563638"/>
              <a:ext cx="1952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1598" name="Shape 1598"/>
            <p:cNvSpPr txBox="1"/>
            <p:nvPr/>
          </p:nvSpPr>
          <p:spPr>
            <a:xfrm>
              <a:off x="3581400" y="4438261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1599" name="Shape 1599"/>
            <p:cNvSpPr txBox="1"/>
            <p:nvPr/>
          </p:nvSpPr>
          <p:spPr>
            <a:xfrm>
              <a:off x="6339375" y="5011525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otherwise</a:t>
              </a:r>
            </a:p>
          </p:txBody>
        </p:sp>
        <p:sp>
          <p:nvSpPr>
            <p:cNvPr id="1600" name="Shape 1600"/>
            <p:cNvSpPr txBox="1"/>
            <p:nvPr/>
          </p:nvSpPr>
          <p:spPr>
            <a:xfrm>
              <a:off x="5006652" y="4563650"/>
              <a:ext cx="22620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if there are no i where w</a:t>
              </a:r>
              <a:r>
                <a:rPr baseline="-25000" lang="en">
                  <a:latin typeface="Source Sans Pro"/>
                  <a:ea typeface="Source Sans Pro"/>
                  <a:cs typeface="Source Sans Pro"/>
                  <a:sym typeface="Source Sans Pro"/>
                </a:rPr>
                <a:t>i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≤ x</a:t>
              </a:r>
            </a:p>
          </p:txBody>
        </p:sp>
        <p:sp>
          <p:nvSpPr>
            <p:cNvPr id="1601" name="Shape 1601"/>
            <p:cNvSpPr txBox="1"/>
            <p:nvPr/>
          </p:nvSpPr>
          <p:spPr>
            <a:xfrm>
              <a:off x="2752525" y="4812325"/>
              <a:ext cx="9984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K[x] =</a:t>
              </a: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Shape 1606"/>
          <p:cNvSpPr txBox="1"/>
          <p:nvPr>
            <p:ph idx="4294967295" type="subTitle"/>
          </p:nvPr>
        </p:nvSpPr>
        <p:spPr>
          <a:xfrm>
            <a:off x="0" y="3157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Knapsack</a:t>
            </a:r>
          </a:p>
        </p:txBody>
      </p:sp>
      <p:sp>
        <p:nvSpPr>
          <p:cNvPr id="1607" name="Shape 1607"/>
          <p:cNvSpPr txBox="1"/>
          <p:nvPr/>
        </p:nvSpPr>
        <p:spPr>
          <a:xfrm>
            <a:off x="930450" y="1444500"/>
            <a:ext cx="7283100" cy="3426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rgbClr val="D3368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algorithm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unbounded_knapsack(capacity, weights, values):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W = capacity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= weights.length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K[0] = 0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x = 1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W: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K[x] = 0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i = 0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n-1: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baseline="-25000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weights[i], v</a:t>
            </a:r>
            <a:r>
              <a:rPr baseline="-25000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= values[i]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w</a:t>
            </a:r>
            <a:r>
              <a:rPr baseline="-25000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≤ x: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K[x] = max{K[x], K[x-w</a:t>
            </a:r>
            <a:r>
              <a:rPr baseline="-25000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] + v</a:t>
            </a:r>
            <a:r>
              <a:rPr baseline="-25000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K[W]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8" name="Shape 1608"/>
          <p:cNvSpPr txBox="1"/>
          <p:nvPr/>
        </p:nvSpPr>
        <p:spPr>
          <a:xfrm>
            <a:off x="930450" y="4839500"/>
            <a:ext cx="72831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Source Sans Pro"/>
                <a:ea typeface="Source Sans Pro"/>
                <a:cs typeface="Source Sans Pro"/>
                <a:sym typeface="Source Sans Pro"/>
              </a:rPr>
              <a:t>Runtime: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24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O(nW)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Shape 161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Knapsack</a:t>
            </a:r>
          </a:p>
        </p:txBody>
      </p:sp>
      <p:sp>
        <p:nvSpPr>
          <p:cNvPr id="1614" name="Shape 161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the items to put in an unbounded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Steps of dynamic programming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(4) If necessary, track additional information so that the algorithm from (3)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can solve a related problem.</a:t>
            </a:r>
          </a:p>
        </p:txBody>
      </p:sp>
      <p:pic>
        <p:nvPicPr>
          <p:cNvPr id="1615" name="Shape 16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550" y="2316871"/>
            <a:ext cx="438750" cy="4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Shape 1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150" y="2698082"/>
            <a:ext cx="438750" cy="4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Shape 1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750" y="3079082"/>
            <a:ext cx="438750" cy="4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Shape 1622"/>
          <p:cNvSpPr txBox="1"/>
          <p:nvPr>
            <p:ph idx="4294967295" type="subTitle"/>
          </p:nvPr>
        </p:nvSpPr>
        <p:spPr>
          <a:xfrm>
            <a:off x="0" y="3157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Knapsack</a:t>
            </a:r>
          </a:p>
        </p:txBody>
      </p:sp>
      <p:sp>
        <p:nvSpPr>
          <p:cNvPr id="1623" name="Shape 1623"/>
          <p:cNvSpPr txBox="1"/>
          <p:nvPr/>
        </p:nvSpPr>
        <p:spPr>
          <a:xfrm>
            <a:off x="930450" y="1444500"/>
            <a:ext cx="7283100" cy="3883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rgbClr val="D3368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algorithm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unbounded_knapsack(capacity, weights, values):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W = capacity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n = weights.length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K[0] = 0, items[0] = {}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x = 1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W: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K[x] = 0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i = 0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n-1: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w</a:t>
            </a:r>
            <a:r>
              <a:rPr baseline="-25000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= weights[i], v</a:t>
            </a:r>
            <a:r>
              <a:rPr baseline="-25000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= values[i]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w</a:t>
            </a:r>
            <a:r>
              <a:rPr baseline="-25000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≤ x: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K[x] = max{K[x], K[x-w</a:t>
            </a:r>
            <a:r>
              <a:rPr baseline="-25000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] + v</a:t>
            </a:r>
            <a:r>
              <a:rPr baseline="-25000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K[x] updated: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  items[x] = items[x-w</a:t>
            </a:r>
            <a:r>
              <a:rPr baseline="-25000" lang="en" sz="16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] ∪ {i}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items[W]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24" name="Shape 1624"/>
          <p:cNvSpPr txBox="1"/>
          <p:nvPr/>
        </p:nvSpPr>
        <p:spPr>
          <a:xfrm>
            <a:off x="930450" y="5296700"/>
            <a:ext cx="72831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Source Sans Pro"/>
                <a:ea typeface="Source Sans Pro"/>
                <a:cs typeface="Source Sans Pro"/>
                <a:sym typeface="Source Sans Pro"/>
              </a:rPr>
              <a:t>Runtime: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24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O(nW)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96F3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4294967295" type="subTitle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Dosis"/>
                <a:ea typeface="Dosis"/>
                <a:cs typeface="Dosis"/>
                <a:sym typeface="Dosis"/>
              </a:rPr>
              <a:t>Longest Common Subsequence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Shape 162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30" name="Shape 1630"/>
          <p:cNvSpPr txBox="1"/>
          <p:nvPr>
            <p:ph idx="4294967295" type="subTitle"/>
          </p:nvPr>
        </p:nvSpPr>
        <p:spPr>
          <a:xfrm>
            <a:off x="0" y="3157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Knapsack</a:t>
            </a:r>
          </a:p>
        </p:txBody>
      </p:sp>
      <p:pic>
        <p:nvPicPr>
          <p:cNvPr id="1631" name="Shape 1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Shape 16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Shape 16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Shape 1634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635" name="Shape 1635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1636" name="Shape 1636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1637" name="Shape 1637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1638" name="Shape 16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Shape 1639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4</a:t>
            </a:r>
          </a:p>
        </p:txBody>
      </p:sp>
      <p:sp>
        <p:nvSpPr>
          <p:cNvPr id="1640" name="Shape 1640"/>
          <p:cNvSpPr/>
          <p:nvPr/>
        </p:nvSpPr>
        <p:spPr>
          <a:xfrm>
            <a:off x="1069112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641" name="Shape 1641"/>
          <p:cNvSpPr/>
          <p:nvPr/>
        </p:nvSpPr>
        <p:spPr>
          <a:xfrm>
            <a:off x="1526312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42" name="Shape 1642"/>
          <p:cNvSpPr/>
          <p:nvPr/>
        </p:nvSpPr>
        <p:spPr>
          <a:xfrm>
            <a:off x="1983512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43" name="Shape 1643"/>
          <p:cNvSpPr/>
          <p:nvPr/>
        </p:nvSpPr>
        <p:spPr>
          <a:xfrm>
            <a:off x="2443040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44" name="Shape 1644"/>
          <p:cNvSpPr/>
          <p:nvPr/>
        </p:nvSpPr>
        <p:spPr>
          <a:xfrm>
            <a:off x="2900240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45" name="Shape 1645"/>
          <p:cNvSpPr txBox="1"/>
          <p:nvPr/>
        </p:nvSpPr>
        <p:spPr>
          <a:xfrm>
            <a:off x="1526318" y="1429355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1646" name="Shape 1646"/>
          <p:cNvSpPr txBox="1"/>
          <p:nvPr/>
        </p:nvSpPr>
        <p:spPr>
          <a:xfrm>
            <a:off x="1984680" y="142935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2</a:t>
            </a:r>
          </a:p>
        </p:txBody>
      </p:sp>
      <p:sp>
        <p:nvSpPr>
          <p:cNvPr id="1647" name="Shape 1647"/>
          <p:cNvSpPr txBox="1"/>
          <p:nvPr/>
        </p:nvSpPr>
        <p:spPr>
          <a:xfrm>
            <a:off x="2443030" y="142935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1648" name="Shape 1648"/>
          <p:cNvSpPr txBox="1"/>
          <p:nvPr/>
        </p:nvSpPr>
        <p:spPr>
          <a:xfrm>
            <a:off x="2901380" y="1429355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4</a:t>
            </a:r>
          </a:p>
        </p:txBody>
      </p:sp>
      <p:sp>
        <p:nvSpPr>
          <p:cNvPr id="1649" name="Shape 1649"/>
          <p:cNvSpPr txBox="1"/>
          <p:nvPr/>
        </p:nvSpPr>
        <p:spPr>
          <a:xfrm>
            <a:off x="1066793" y="142935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650" name="Shape 1650"/>
          <p:cNvSpPr txBox="1"/>
          <p:nvPr/>
        </p:nvSpPr>
        <p:spPr>
          <a:xfrm>
            <a:off x="609593" y="179010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K</a:t>
            </a:r>
          </a:p>
        </p:txBody>
      </p:sp>
      <p:sp>
        <p:nvSpPr>
          <p:cNvPr id="1651" name="Shape 1651"/>
          <p:cNvSpPr txBox="1"/>
          <p:nvPr/>
        </p:nvSpPr>
        <p:spPr>
          <a:xfrm rot="-5400000">
            <a:off x="493500" y="2500824"/>
            <a:ext cx="6882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items</a:t>
            </a:r>
          </a:p>
        </p:txBody>
      </p:sp>
      <p:sp>
        <p:nvSpPr>
          <p:cNvPr id="1652" name="Shape 1652"/>
          <p:cNvSpPr/>
          <p:nvPr/>
        </p:nvSpPr>
        <p:spPr>
          <a:xfrm>
            <a:off x="1066800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53" name="Shape 1653"/>
          <p:cNvSpPr/>
          <p:nvPr/>
        </p:nvSpPr>
        <p:spPr>
          <a:xfrm>
            <a:off x="1526325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54" name="Shape 1654"/>
          <p:cNvSpPr/>
          <p:nvPr/>
        </p:nvSpPr>
        <p:spPr>
          <a:xfrm>
            <a:off x="1985850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55" name="Shape 1655"/>
          <p:cNvSpPr/>
          <p:nvPr/>
        </p:nvSpPr>
        <p:spPr>
          <a:xfrm>
            <a:off x="2445375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56" name="Shape 1656"/>
          <p:cNvSpPr/>
          <p:nvPr/>
        </p:nvSpPr>
        <p:spPr>
          <a:xfrm>
            <a:off x="2904900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Shape 166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2" name="Shape 1662"/>
          <p:cNvSpPr txBox="1"/>
          <p:nvPr>
            <p:ph idx="4294967295" type="subTitle"/>
          </p:nvPr>
        </p:nvSpPr>
        <p:spPr>
          <a:xfrm>
            <a:off x="0" y="3157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Knapsack</a:t>
            </a:r>
          </a:p>
        </p:txBody>
      </p:sp>
      <p:sp>
        <p:nvSpPr>
          <p:cNvPr id="1663" name="Shape 1663"/>
          <p:cNvSpPr/>
          <p:nvPr/>
        </p:nvSpPr>
        <p:spPr>
          <a:xfrm>
            <a:off x="1069112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664" name="Shape 1664"/>
          <p:cNvSpPr/>
          <p:nvPr/>
        </p:nvSpPr>
        <p:spPr>
          <a:xfrm>
            <a:off x="1526312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665" name="Shape 1665"/>
          <p:cNvSpPr/>
          <p:nvPr/>
        </p:nvSpPr>
        <p:spPr>
          <a:xfrm>
            <a:off x="1983512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666" name="Shape 1666"/>
          <p:cNvSpPr/>
          <p:nvPr/>
        </p:nvSpPr>
        <p:spPr>
          <a:xfrm>
            <a:off x="2443040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7" name="Shape 1667"/>
          <p:cNvSpPr/>
          <p:nvPr/>
        </p:nvSpPr>
        <p:spPr>
          <a:xfrm>
            <a:off x="2900240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8" name="Shape 1668"/>
          <p:cNvSpPr txBox="1"/>
          <p:nvPr/>
        </p:nvSpPr>
        <p:spPr>
          <a:xfrm>
            <a:off x="1526318" y="1429355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1669" name="Shape 1669"/>
          <p:cNvSpPr txBox="1"/>
          <p:nvPr/>
        </p:nvSpPr>
        <p:spPr>
          <a:xfrm>
            <a:off x="1984680" y="142935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2</a:t>
            </a:r>
          </a:p>
        </p:txBody>
      </p:sp>
      <p:sp>
        <p:nvSpPr>
          <p:cNvPr id="1670" name="Shape 1670"/>
          <p:cNvSpPr txBox="1"/>
          <p:nvPr/>
        </p:nvSpPr>
        <p:spPr>
          <a:xfrm>
            <a:off x="2443030" y="142935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1671" name="Shape 1671"/>
          <p:cNvSpPr txBox="1"/>
          <p:nvPr/>
        </p:nvSpPr>
        <p:spPr>
          <a:xfrm>
            <a:off x="2901380" y="1429355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4</a:t>
            </a:r>
          </a:p>
        </p:txBody>
      </p:sp>
      <p:sp>
        <p:nvSpPr>
          <p:cNvPr id="1672" name="Shape 1672"/>
          <p:cNvSpPr txBox="1"/>
          <p:nvPr/>
        </p:nvSpPr>
        <p:spPr>
          <a:xfrm>
            <a:off x="1066793" y="142935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673" name="Shape 1673"/>
          <p:cNvSpPr txBox="1"/>
          <p:nvPr/>
        </p:nvSpPr>
        <p:spPr>
          <a:xfrm>
            <a:off x="609593" y="179010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K</a:t>
            </a:r>
          </a:p>
        </p:txBody>
      </p:sp>
      <p:sp>
        <p:nvSpPr>
          <p:cNvPr id="1674" name="Shape 1674"/>
          <p:cNvSpPr txBox="1"/>
          <p:nvPr/>
        </p:nvSpPr>
        <p:spPr>
          <a:xfrm rot="-5400000">
            <a:off x="493500" y="2500824"/>
            <a:ext cx="6882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items</a:t>
            </a:r>
          </a:p>
        </p:txBody>
      </p:sp>
      <p:sp>
        <p:nvSpPr>
          <p:cNvPr id="1675" name="Shape 1675"/>
          <p:cNvSpPr/>
          <p:nvPr/>
        </p:nvSpPr>
        <p:spPr>
          <a:xfrm>
            <a:off x="1066800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6" name="Shape 1676"/>
          <p:cNvSpPr/>
          <p:nvPr/>
        </p:nvSpPr>
        <p:spPr>
          <a:xfrm>
            <a:off x="1526325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7" name="Shape 1677"/>
          <p:cNvSpPr/>
          <p:nvPr/>
        </p:nvSpPr>
        <p:spPr>
          <a:xfrm>
            <a:off x="1985850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8" name="Shape 1678"/>
          <p:cNvSpPr/>
          <p:nvPr/>
        </p:nvSpPr>
        <p:spPr>
          <a:xfrm>
            <a:off x="2445375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9" name="Shape 1679"/>
          <p:cNvSpPr/>
          <p:nvPr/>
        </p:nvSpPr>
        <p:spPr>
          <a:xfrm>
            <a:off x="2904900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80" name="Shape 16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165" y="2345088"/>
            <a:ext cx="344325" cy="34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Shape 1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678" y="2345088"/>
            <a:ext cx="344325" cy="34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Shape 16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690" y="2689413"/>
            <a:ext cx="344325" cy="34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Shape 1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Shape 16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Shape 16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Shape 1686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687" name="Shape 1687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1688" name="Shape 1688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1689" name="Shape 1689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1690" name="Shape 16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Shape 1691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4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Shape 1696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7" name="Shape 1697"/>
          <p:cNvSpPr txBox="1"/>
          <p:nvPr>
            <p:ph idx="4294967295" type="subTitle"/>
          </p:nvPr>
        </p:nvSpPr>
        <p:spPr>
          <a:xfrm>
            <a:off x="0" y="3157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Knapsack</a:t>
            </a:r>
          </a:p>
        </p:txBody>
      </p:sp>
      <p:sp>
        <p:nvSpPr>
          <p:cNvPr id="1698" name="Shape 1698"/>
          <p:cNvSpPr/>
          <p:nvPr/>
        </p:nvSpPr>
        <p:spPr>
          <a:xfrm>
            <a:off x="1069112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699" name="Shape 1699"/>
          <p:cNvSpPr/>
          <p:nvPr/>
        </p:nvSpPr>
        <p:spPr>
          <a:xfrm>
            <a:off x="1526312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700" name="Shape 1700"/>
          <p:cNvSpPr/>
          <p:nvPr/>
        </p:nvSpPr>
        <p:spPr>
          <a:xfrm>
            <a:off x="1983512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1701" name="Shape 1701"/>
          <p:cNvSpPr/>
          <p:nvPr/>
        </p:nvSpPr>
        <p:spPr>
          <a:xfrm>
            <a:off x="2443040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2" name="Shape 1702"/>
          <p:cNvSpPr/>
          <p:nvPr/>
        </p:nvSpPr>
        <p:spPr>
          <a:xfrm>
            <a:off x="2900240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3" name="Shape 1703"/>
          <p:cNvSpPr txBox="1"/>
          <p:nvPr/>
        </p:nvSpPr>
        <p:spPr>
          <a:xfrm>
            <a:off x="1526318" y="1429355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1704" name="Shape 1704"/>
          <p:cNvSpPr txBox="1"/>
          <p:nvPr/>
        </p:nvSpPr>
        <p:spPr>
          <a:xfrm>
            <a:off x="1984680" y="142935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2</a:t>
            </a:r>
          </a:p>
        </p:txBody>
      </p:sp>
      <p:sp>
        <p:nvSpPr>
          <p:cNvPr id="1705" name="Shape 1705"/>
          <p:cNvSpPr txBox="1"/>
          <p:nvPr/>
        </p:nvSpPr>
        <p:spPr>
          <a:xfrm>
            <a:off x="2443030" y="142935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1706" name="Shape 1706"/>
          <p:cNvSpPr txBox="1"/>
          <p:nvPr/>
        </p:nvSpPr>
        <p:spPr>
          <a:xfrm>
            <a:off x="2901380" y="1429355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4</a:t>
            </a:r>
          </a:p>
        </p:txBody>
      </p:sp>
      <p:sp>
        <p:nvSpPr>
          <p:cNvPr id="1707" name="Shape 1707"/>
          <p:cNvSpPr txBox="1"/>
          <p:nvPr/>
        </p:nvSpPr>
        <p:spPr>
          <a:xfrm>
            <a:off x="1066793" y="142935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708" name="Shape 1708"/>
          <p:cNvSpPr txBox="1"/>
          <p:nvPr/>
        </p:nvSpPr>
        <p:spPr>
          <a:xfrm>
            <a:off x="609593" y="179010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K</a:t>
            </a:r>
          </a:p>
        </p:txBody>
      </p:sp>
      <p:sp>
        <p:nvSpPr>
          <p:cNvPr id="1709" name="Shape 1709"/>
          <p:cNvSpPr txBox="1"/>
          <p:nvPr/>
        </p:nvSpPr>
        <p:spPr>
          <a:xfrm rot="-5400000">
            <a:off x="493500" y="2500824"/>
            <a:ext cx="6882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items</a:t>
            </a:r>
          </a:p>
        </p:txBody>
      </p:sp>
      <p:sp>
        <p:nvSpPr>
          <p:cNvPr id="1710" name="Shape 1710"/>
          <p:cNvSpPr/>
          <p:nvPr/>
        </p:nvSpPr>
        <p:spPr>
          <a:xfrm>
            <a:off x="1066800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1" name="Shape 1711"/>
          <p:cNvSpPr/>
          <p:nvPr/>
        </p:nvSpPr>
        <p:spPr>
          <a:xfrm>
            <a:off x="1526325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2" name="Shape 1712"/>
          <p:cNvSpPr/>
          <p:nvPr/>
        </p:nvSpPr>
        <p:spPr>
          <a:xfrm>
            <a:off x="1985850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3" name="Shape 1713"/>
          <p:cNvSpPr/>
          <p:nvPr/>
        </p:nvSpPr>
        <p:spPr>
          <a:xfrm>
            <a:off x="2445375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4" name="Shape 1714"/>
          <p:cNvSpPr/>
          <p:nvPr/>
        </p:nvSpPr>
        <p:spPr>
          <a:xfrm>
            <a:off x="2904900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15" name="Shape 17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165" y="2345088"/>
            <a:ext cx="344325" cy="34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Shape 17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8800" y="2345100"/>
            <a:ext cx="344325" cy="3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Shape 1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Shape 17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Shape 17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Shape 1720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721" name="Shape 1721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1722" name="Shape 1722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1723" name="Shape 1723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1724" name="Shape 17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5" name="Shape 1725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4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Shape 1730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31" name="Shape 1731"/>
          <p:cNvSpPr txBox="1"/>
          <p:nvPr>
            <p:ph idx="4294967295" type="subTitle"/>
          </p:nvPr>
        </p:nvSpPr>
        <p:spPr>
          <a:xfrm>
            <a:off x="0" y="3157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Knapsack</a:t>
            </a:r>
          </a:p>
        </p:txBody>
      </p:sp>
      <p:sp>
        <p:nvSpPr>
          <p:cNvPr id="1732" name="Shape 1732"/>
          <p:cNvSpPr/>
          <p:nvPr/>
        </p:nvSpPr>
        <p:spPr>
          <a:xfrm>
            <a:off x="1069112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733" name="Shape 1733"/>
          <p:cNvSpPr/>
          <p:nvPr/>
        </p:nvSpPr>
        <p:spPr>
          <a:xfrm>
            <a:off x="1526312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734" name="Shape 1734"/>
          <p:cNvSpPr/>
          <p:nvPr/>
        </p:nvSpPr>
        <p:spPr>
          <a:xfrm>
            <a:off x="1983512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1735" name="Shape 1735"/>
          <p:cNvSpPr/>
          <p:nvPr/>
        </p:nvSpPr>
        <p:spPr>
          <a:xfrm>
            <a:off x="2443040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</a:p>
        </p:txBody>
      </p:sp>
      <p:sp>
        <p:nvSpPr>
          <p:cNvPr id="1736" name="Shape 1736"/>
          <p:cNvSpPr/>
          <p:nvPr/>
        </p:nvSpPr>
        <p:spPr>
          <a:xfrm>
            <a:off x="2900240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37" name="Shape 1737"/>
          <p:cNvSpPr txBox="1"/>
          <p:nvPr/>
        </p:nvSpPr>
        <p:spPr>
          <a:xfrm>
            <a:off x="1526318" y="1429355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1738" name="Shape 1738"/>
          <p:cNvSpPr txBox="1"/>
          <p:nvPr/>
        </p:nvSpPr>
        <p:spPr>
          <a:xfrm>
            <a:off x="1984680" y="142935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2</a:t>
            </a:r>
          </a:p>
        </p:txBody>
      </p:sp>
      <p:sp>
        <p:nvSpPr>
          <p:cNvPr id="1739" name="Shape 1739"/>
          <p:cNvSpPr txBox="1"/>
          <p:nvPr/>
        </p:nvSpPr>
        <p:spPr>
          <a:xfrm>
            <a:off x="2443030" y="142935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1740" name="Shape 1740"/>
          <p:cNvSpPr txBox="1"/>
          <p:nvPr/>
        </p:nvSpPr>
        <p:spPr>
          <a:xfrm>
            <a:off x="2901380" y="1429355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4</a:t>
            </a:r>
          </a:p>
        </p:txBody>
      </p:sp>
      <p:sp>
        <p:nvSpPr>
          <p:cNvPr id="1741" name="Shape 1741"/>
          <p:cNvSpPr txBox="1"/>
          <p:nvPr/>
        </p:nvSpPr>
        <p:spPr>
          <a:xfrm>
            <a:off x="1066793" y="142935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742" name="Shape 1742"/>
          <p:cNvSpPr txBox="1"/>
          <p:nvPr/>
        </p:nvSpPr>
        <p:spPr>
          <a:xfrm>
            <a:off x="609593" y="179010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K</a:t>
            </a:r>
          </a:p>
        </p:txBody>
      </p:sp>
      <p:sp>
        <p:nvSpPr>
          <p:cNvPr id="1743" name="Shape 1743"/>
          <p:cNvSpPr txBox="1"/>
          <p:nvPr/>
        </p:nvSpPr>
        <p:spPr>
          <a:xfrm rot="-5400000">
            <a:off x="493500" y="2500824"/>
            <a:ext cx="6882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items</a:t>
            </a:r>
          </a:p>
        </p:txBody>
      </p:sp>
      <p:sp>
        <p:nvSpPr>
          <p:cNvPr id="1744" name="Shape 1744"/>
          <p:cNvSpPr/>
          <p:nvPr/>
        </p:nvSpPr>
        <p:spPr>
          <a:xfrm>
            <a:off x="1066800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45" name="Shape 1745"/>
          <p:cNvSpPr/>
          <p:nvPr/>
        </p:nvSpPr>
        <p:spPr>
          <a:xfrm>
            <a:off x="1526325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46" name="Shape 1746"/>
          <p:cNvSpPr/>
          <p:nvPr/>
        </p:nvSpPr>
        <p:spPr>
          <a:xfrm>
            <a:off x="1985850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47" name="Shape 1747"/>
          <p:cNvSpPr/>
          <p:nvPr/>
        </p:nvSpPr>
        <p:spPr>
          <a:xfrm>
            <a:off x="2445375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48" name="Shape 1748"/>
          <p:cNvSpPr/>
          <p:nvPr/>
        </p:nvSpPr>
        <p:spPr>
          <a:xfrm>
            <a:off x="2904900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49" name="Shape 1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165" y="2345088"/>
            <a:ext cx="344325" cy="34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Shape 17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8800" y="2345100"/>
            <a:ext cx="344325" cy="3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Shape 17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1212" y="2345100"/>
            <a:ext cx="344325" cy="3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Shape 17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203" y="2744638"/>
            <a:ext cx="344325" cy="34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Shape 1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Shape 17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Shape 17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Shape 1756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757" name="Shape 1757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1758" name="Shape 1758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1759" name="Shape 1759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1760" name="Shape 17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Shape 1761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4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Shape 1766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67" name="Shape 1767"/>
          <p:cNvSpPr txBox="1"/>
          <p:nvPr>
            <p:ph idx="4294967295" type="subTitle"/>
          </p:nvPr>
        </p:nvSpPr>
        <p:spPr>
          <a:xfrm>
            <a:off x="0" y="3157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Knapsack</a:t>
            </a:r>
          </a:p>
        </p:txBody>
      </p:sp>
      <p:sp>
        <p:nvSpPr>
          <p:cNvPr id="1768" name="Shape 1768"/>
          <p:cNvSpPr/>
          <p:nvPr/>
        </p:nvSpPr>
        <p:spPr>
          <a:xfrm>
            <a:off x="1069112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769" name="Shape 1769"/>
          <p:cNvSpPr/>
          <p:nvPr/>
        </p:nvSpPr>
        <p:spPr>
          <a:xfrm>
            <a:off x="1526312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770" name="Shape 1770"/>
          <p:cNvSpPr/>
          <p:nvPr/>
        </p:nvSpPr>
        <p:spPr>
          <a:xfrm>
            <a:off x="1983512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1771" name="Shape 1771"/>
          <p:cNvSpPr/>
          <p:nvPr/>
        </p:nvSpPr>
        <p:spPr>
          <a:xfrm>
            <a:off x="2443040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1772" name="Shape 1772"/>
          <p:cNvSpPr/>
          <p:nvPr/>
        </p:nvSpPr>
        <p:spPr>
          <a:xfrm>
            <a:off x="2900240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73" name="Shape 1773"/>
          <p:cNvSpPr txBox="1"/>
          <p:nvPr/>
        </p:nvSpPr>
        <p:spPr>
          <a:xfrm>
            <a:off x="1526318" y="1429355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1774" name="Shape 1774"/>
          <p:cNvSpPr txBox="1"/>
          <p:nvPr/>
        </p:nvSpPr>
        <p:spPr>
          <a:xfrm>
            <a:off x="1984680" y="142935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2</a:t>
            </a:r>
          </a:p>
        </p:txBody>
      </p:sp>
      <p:sp>
        <p:nvSpPr>
          <p:cNvPr id="1775" name="Shape 1775"/>
          <p:cNvSpPr txBox="1"/>
          <p:nvPr/>
        </p:nvSpPr>
        <p:spPr>
          <a:xfrm>
            <a:off x="2443030" y="142935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1776" name="Shape 1776"/>
          <p:cNvSpPr txBox="1"/>
          <p:nvPr/>
        </p:nvSpPr>
        <p:spPr>
          <a:xfrm>
            <a:off x="2901380" y="1429355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4</a:t>
            </a:r>
          </a:p>
        </p:txBody>
      </p:sp>
      <p:sp>
        <p:nvSpPr>
          <p:cNvPr id="1777" name="Shape 1777"/>
          <p:cNvSpPr txBox="1"/>
          <p:nvPr/>
        </p:nvSpPr>
        <p:spPr>
          <a:xfrm>
            <a:off x="1066793" y="142935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778" name="Shape 1778"/>
          <p:cNvSpPr txBox="1"/>
          <p:nvPr/>
        </p:nvSpPr>
        <p:spPr>
          <a:xfrm>
            <a:off x="609593" y="179010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K</a:t>
            </a:r>
          </a:p>
        </p:txBody>
      </p:sp>
      <p:sp>
        <p:nvSpPr>
          <p:cNvPr id="1779" name="Shape 1779"/>
          <p:cNvSpPr txBox="1"/>
          <p:nvPr/>
        </p:nvSpPr>
        <p:spPr>
          <a:xfrm rot="-5400000">
            <a:off x="493500" y="2500824"/>
            <a:ext cx="6882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items</a:t>
            </a:r>
          </a:p>
        </p:txBody>
      </p:sp>
      <p:sp>
        <p:nvSpPr>
          <p:cNvPr id="1780" name="Shape 1780"/>
          <p:cNvSpPr/>
          <p:nvPr/>
        </p:nvSpPr>
        <p:spPr>
          <a:xfrm>
            <a:off x="1066800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1" name="Shape 1781"/>
          <p:cNvSpPr/>
          <p:nvPr/>
        </p:nvSpPr>
        <p:spPr>
          <a:xfrm>
            <a:off x="1526325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2" name="Shape 1782"/>
          <p:cNvSpPr/>
          <p:nvPr/>
        </p:nvSpPr>
        <p:spPr>
          <a:xfrm>
            <a:off x="1985850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3" name="Shape 1783"/>
          <p:cNvSpPr/>
          <p:nvPr/>
        </p:nvSpPr>
        <p:spPr>
          <a:xfrm>
            <a:off x="2445375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4" name="Shape 1784"/>
          <p:cNvSpPr/>
          <p:nvPr/>
        </p:nvSpPr>
        <p:spPr>
          <a:xfrm>
            <a:off x="2904900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85" name="Shape 1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165" y="2345088"/>
            <a:ext cx="344325" cy="34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Shape 17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8800" y="2345100"/>
            <a:ext cx="344325" cy="3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Shape 17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1200" y="2345100"/>
            <a:ext cx="344324" cy="34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Shape 1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Shape 17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Shape 17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Shape 1791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792" name="Shape 1792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1793" name="Shape 1793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1794" name="Shape 1794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1795" name="Shape 17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6" name="Shape 1796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4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Shape 180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2" name="Shape 1802"/>
          <p:cNvSpPr txBox="1"/>
          <p:nvPr>
            <p:ph idx="4294967295" type="subTitle"/>
          </p:nvPr>
        </p:nvSpPr>
        <p:spPr>
          <a:xfrm>
            <a:off x="0" y="3157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Knapsack</a:t>
            </a:r>
          </a:p>
        </p:txBody>
      </p:sp>
      <p:sp>
        <p:nvSpPr>
          <p:cNvPr id="1803" name="Shape 1803"/>
          <p:cNvSpPr/>
          <p:nvPr/>
        </p:nvSpPr>
        <p:spPr>
          <a:xfrm>
            <a:off x="1069112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804" name="Shape 1804"/>
          <p:cNvSpPr/>
          <p:nvPr/>
        </p:nvSpPr>
        <p:spPr>
          <a:xfrm>
            <a:off x="1526312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805" name="Shape 1805"/>
          <p:cNvSpPr/>
          <p:nvPr/>
        </p:nvSpPr>
        <p:spPr>
          <a:xfrm>
            <a:off x="1983512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1806" name="Shape 1806"/>
          <p:cNvSpPr/>
          <p:nvPr/>
        </p:nvSpPr>
        <p:spPr>
          <a:xfrm>
            <a:off x="2443040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1807" name="Shape 1807"/>
          <p:cNvSpPr/>
          <p:nvPr/>
        </p:nvSpPr>
        <p:spPr>
          <a:xfrm>
            <a:off x="2900240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7</a:t>
            </a:r>
          </a:p>
        </p:txBody>
      </p:sp>
      <p:sp>
        <p:nvSpPr>
          <p:cNvPr id="1808" name="Shape 1808"/>
          <p:cNvSpPr txBox="1"/>
          <p:nvPr/>
        </p:nvSpPr>
        <p:spPr>
          <a:xfrm>
            <a:off x="1526318" y="1429355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1809" name="Shape 1809"/>
          <p:cNvSpPr txBox="1"/>
          <p:nvPr/>
        </p:nvSpPr>
        <p:spPr>
          <a:xfrm>
            <a:off x="1984680" y="142935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2</a:t>
            </a:r>
          </a:p>
        </p:txBody>
      </p:sp>
      <p:sp>
        <p:nvSpPr>
          <p:cNvPr id="1810" name="Shape 1810"/>
          <p:cNvSpPr txBox="1"/>
          <p:nvPr/>
        </p:nvSpPr>
        <p:spPr>
          <a:xfrm>
            <a:off x="2443030" y="142935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1811" name="Shape 1811"/>
          <p:cNvSpPr txBox="1"/>
          <p:nvPr/>
        </p:nvSpPr>
        <p:spPr>
          <a:xfrm>
            <a:off x="2901380" y="1429355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4</a:t>
            </a:r>
          </a:p>
        </p:txBody>
      </p:sp>
      <p:sp>
        <p:nvSpPr>
          <p:cNvPr id="1812" name="Shape 1812"/>
          <p:cNvSpPr txBox="1"/>
          <p:nvPr/>
        </p:nvSpPr>
        <p:spPr>
          <a:xfrm>
            <a:off x="1066793" y="142935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813" name="Shape 1813"/>
          <p:cNvSpPr txBox="1"/>
          <p:nvPr/>
        </p:nvSpPr>
        <p:spPr>
          <a:xfrm>
            <a:off x="609593" y="179010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K</a:t>
            </a:r>
          </a:p>
        </p:txBody>
      </p:sp>
      <p:sp>
        <p:nvSpPr>
          <p:cNvPr id="1814" name="Shape 1814"/>
          <p:cNvSpPr txBox="1"/>
          <p:nvPr/>
        </p:nvSpPr>
        <p:spPr>
          <a:xfrm rot="-5400000">
            <a:off x="493500" y="2500824"/>
            <a:ext cx="6882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items</a:t>
            </a:r>
          </a:p>
        </p:txBody>
      </p:sp>
      <p:sp>
        <p:nvSpPr>
          <p:cNvPr id="1815" name="Shape 1815"/>
          <p:cNvSpPr/>
          <p:nvPr/>
        </p:nvSpPr>
        <p:spPr>
          <a:xfrm>
            <a:off x="1066800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6" name="Shape 1816"/>
          <p:cNvSpPr/>
          <p:nvPr/>
        </p:nvSpPr>
        <p:spPr>
          <a:xfrm>
            <a:off x="1526325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7" name="Shape 1817"/>
          <p:cNvSpPr/>
          <p:nvPr/>
        </p:nvSpPr>
        <p:spPr>
          <a:xfrm>
            <a:off x="1985850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8" name="Shape 1818"/>
          <p:cNvSpPr/>
          <p:nvPr/>
        </p:nvSpPr>
        <p:spPr>
          <a:xfrm>
            <a:off x="2445375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9" name="Shape 1819"/>
          <p:cNvSpPr/>
          <p:nvPr/>
        </p:nvSpPr>
        <p:spPr>
          <a:xfrm>
            <a:off x="2904900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20" name="Shape 18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165" y="2345088"/>
            <a:ext cx="344325" cy="34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Shape 18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8800" y="2345100"/>
            <a:ext cx="344325" cy="3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Shape 18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1200" y="2345100"/>
            <a:ext cx="344324" cy="34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Shape 18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3625" y="2345100"/>
            <a:ext cx="344324" cy="34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Shape 18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615" y="2689413"/>
            <a:ext cx="344325" cy="34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Shape 18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Shape 18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Shape 18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Shape 1828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829" name="Shape 1829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1830" name="Shape 1830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1831" name="Shape 1831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1832" name="Shape 18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Shape 1833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4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39" name="Shape 1839"/>
          <p:cNvSpPr txBox="1"/>
          <p:nvPr>
            <p:ph idx="4294967295" type="subTitle"/>
          </p:nvPr>
        </p:nvSpPr>
        <p:spPr>
          <a:xfrm>
            <a:off x="0" y="3157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Unbounded </a:t>
            </a: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Knapsack</a:t>
            </a:r>
          </a:p>
        </p:txBody>
      </p:sp>
      <p:sp>
        <p:nvSpPr>
          <p:cNvPr id="1840" name="Shape 1840"/>
          <p:cNvSpPr/>
          <p:nvPr/>
        </p:nvSpPr>
        <p:spPr>
          <a:xfrm>
            <a:off x="1069112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1841" name="Shape 1841"/>
          <p:cNvSpPr/>
          <p:nvPr/>
        </p:nvSpPr>
        <p:spPr>
          <a:xfrm>
            <a:off x="1526312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842" name="Shape 1842"/>
          <p:cNvSpPr/>
          <p:nvPr/>
        </p:nvSpPr>
        <p:spPr>
          <a:xfrm>
            <a:off x="1983512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1843" name="Shape 1843"/>
          <p:cNvSpPr/>
          <p:nvPr/>
        </p:nvSpPr>
        <p:spPr>
          <a:xfrm>
            <a:off x="2443040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1844" name="Shape 1844"/>
          <p:cNvSpPr/>
          <p:nvPr/>
        </p:nvSpPr>
        <p:spPr>
          <a:xfrm>
            <a:off x="2900240" y="1693653"/>
            <a:ext cx="456000" cy="4560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8</a:t>
            </a:r>
          </a:p>
        </p:txBody>
      </p:sp>
      <p:sp>
        <p:nvSpPr>
          <p:cNvPr id="1845" name="Shape 1845"/>
          <p:cNvSpPr txBox="1"/>
          <p:nvPr/>
        </p:nvSpPr>
        <p:spPr>
          <a:xfrm>
            <a:off x="1526318" y="1429355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1846" name="Shape 1846"/>
          <p:cNvSpPr txBox="1"/>
          <p:nvPr/>
        </p:nvSpPr>
        <p:spPr>
          <a:xfrm>
            <a:off x="1984680" y="142935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2</a:t>
            </a:r>
          </a:p>
        </p:txBody>
      </p:sp>
      <p:sp>
        <p:nvSpPr>
          <p:cNvPr id="1847" name="Shape 1847"/>
          <p:cNvSpPr txBox="1"/>
          <p:nvPr/>
        </p:nvSpPr>
        <p:spPr>
          <a:xfrm>
            <a:off x="2443030" y="142935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1848" name="Shape 1848"/>
          <p:cNvSpPr txBox="1"/>
          <p:nvPr/>
        </p:nvSpPr>
        <p:spPr>
          <a:xfrm>
            <a:off x="2901380" y="1429355"/>
            <a:ext cx="455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4</a:t>
            </a:r>
          </a:p>
        </p:txBody>
      </p:sp>
      <p:sp>
        <p:nvSpPr>
          <p:cNvPr id="1849" name="Shape 1849"/>
          <p:cNvSpPr txBox="1"/>
          <p:nvPr/>
        </p:nvSpPr>
        <p:spPr>
          <a:xfrm>
            <a:off x="1066793" y="142935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850" name="Shape 1850"/>
          <p:cNvSpPr txBox="1"/>
          <p:nvPr/>
        </p:nvSpPr>
        <p:spPr>
          <a:xfrm>
            <a:off x="609593" y="1790105"/>
            <a:ext cx="45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K</a:t>
            </a:r>
          </a:p>
        </p:txBody>
      </p:sp>
      <p:sp>
        <p:nvSpPr>
          <p:cNvPr id="1851" name="Shape 1851"/>
          <p:cNvSpPr txBox="1"/>
          <p:nvPr/>
        </p:nvSpPr>
        <p:spPr>
          <a:xfrm rot="-5400000">
            <a:off x="493500" y="2500824"/>
            <a:ext cx="6882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items</a:t>
            </a:r>
          </a:p>
        </p:txBody>
      </p:sp>
      <p:sp>
        <p:nvSpPr>
          <p:cNvPr id="1852" name="Shape 1852"/>
          <p:cNvSpPr/>
          <p:nvPr/>
        </p:nvSpPr>
        <p:spPr>
          <a:xfrm>
            <a:off x="1066800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3" name="Shape 1853"/>
          <p:cNvSpPr/>
          <p:nvPr/>
        </p:nvSpPr>
        <p:spPr>
          <a:xfrm>
            <a:off x="1526325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4" name="Shape 1854"/>
          <p:cNvSpPr/>
          <p:nvPr/>
        </p:nvSpPr>
        <p:spPr>
          <a:xfrm>
            <a:off x="1985850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5" name="Shape 1855"/>
          <p:cNvSpPr/>
          <p:nvPr/>
        </p:nvSpPr>
        <p:spPr>
          <a:xfrm>
            <a:off x="2445375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6" name="Shape 1856"/>
          <p:cNvSpPr/>
          <p:nvPr/>
        </p:nvSpPr>
        <p:spPr>
          <a:xfrm>
            <a:off x="2904900" y="2303249"/>
            <a:ext cx="456000" cy="1353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57" name="Shape 18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165" y="2345088"/>
            <a:ext cx="344325" cy="34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Shape 18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8800" y="2345100"/>
            <a:ext cx="344325" cy="3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Shape 18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1200" y="2345100"/>
            <a:ext cx="344324" cy="34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Shape 18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3625" y="2345100"/>
            <a:ext cx="344324" cy="3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Shape 18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7212" y="2744650"/>
            <a:ext cx="344324" cy="3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Shape 18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Shape 18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Shape 18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5" name="Shape 1865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866" name="Shape 1866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1867" name="Shape 1867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1868" name="Shape 1868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1869" name="Shape 18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Shape 1870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4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Shape 1875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Unbounded Knapsack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Suppose I have infinite copies of all items.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What’s the most valuable way to fill the knapsack?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0/1 Knapsack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Suppose I only have one copy of each item.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What’s the most valuable way to fill the knapsack?</a:t>
            </a:r>
          </a:p>
        </p:txBody>
      </p:sp>
      <p:sp>
        <p:nvSpPr>
          <p:cNvPr id="1876" name="Shape 1876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Knapsack</a:t>
            </a:r>
          </a:p>
        </p:txBody>
      </p:sp>
      <p:pic>
        <p:nvPicPr>
          <p:cNvPr id="1877" name="Shape 18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700" y="2463175"/>
            <a:ext cx="1344525" cy="13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8" name="Shape 1878"/>
          <p:cNvSpPr txBox="1"/>
          <p:nvPr/>
        </p:nvSpPr>
        <p:spPr>
          <a:xfrm>
            <a:off x="7229675" y="2512900"/>
            <a:ext cx="14640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10</a:t>
            </a:r>
          </a:p>
        </p:txBody>
      </p:sp>
      <p:pic>
        <p:nvPicPr>
          <p:cNvPr id="1879" name="Shape 18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905" y="2785000"/>
            <a:ext cx="454775" cy="4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Shape 18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305" y="2785000"/>
            <a:ext cx="454775" cy="4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Shape 18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00" y="2785000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Shape 18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9100" y="2785000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Shape 1883"/>
          <p:cNvSpPr txBox="1"/>
          <p:nvPr/>
        </p:nvSpPr>
        <p:spPr>
          <a:xfrm>
            <a:off x="3096200" y="2639937"/>
            <a:ext cx="14640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Total weight: 10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Total value: 42</a:t>
            </a:r>
          </a:p>
        </p:txBody>
      </p:sp>
      <p:grpSp>
        <p:nvGrpSpPr>
          <p:cNvPr id="1884" name="Shape 1884"/>
          <p:cNvGrpSpPr/>
          <p:nvPr/>
        </p:nvGrpSpPr>
        <p:grpSpPr>
          <a:xfrm>
            <a:off x="5092958" y="1110152"/>
            <a:ext cx="3822441" cy="1253500"/>
            <a:chOff x="4711958" y="1139699"/>
            <a:chExt cx="3822441" cy="1253500"/>
          </a:xfrm>
        </p:grpSpPr>
        <p:pic>
          <p:nvPicPr>
            <p:cNvPr id="1885" name="Shape 188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61099" y="1139699"/>
              <a:ext cx="454774" cy="45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6" name="Shape 188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99496" y="1139750"/>
              <a:ext cx="534902" cy="45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7" name="Shape 18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70700" y="1139700"/>
              <a:ext cx="454774" cy="45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8" name="Shape 188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80300" y="1139700"/>
              <a:ext cx="454774" cy="45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9" name="Shape 18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89900" y="1139700"/>
              <a:ext cx="454775" cy="45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0" name="Shape 1890"/>
            <p:cNvSpPr txBox="1"/>
            <p:nvPr/>
          </p:nvSpPr>
          <p:spPr>
            <a:xfrm>
              <a:off x="5521037" y="1631800"/>
              <a:ext cx="534900" cy="7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60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20</a:t>
              </a:r>
            </a:p>
          </p:txBody>
        </p:sp>
        <p:sp>
          <p:nvSpPr>
            <p:cNvPr id="1891" name="Shape 1891"/>
            <p:cNvSpPr txBox="1"/>
            <p:nvPr/>
          </p:nvSpPr>
          <p:spPr>
            <a:xfrm>
              <a:off x="6130637" y="1631800"/>
              <a:ext cx="534900" cy="7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60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8</a:t>
              </a:r>
            </a:p>
          </p:txBody>
        </p:sp>
        <p:sp>
          <p:nvSpPr>
            <p:cNvPr id="1892" name="Shape 1892"/>
            <p:cNvSpPr txBox="1"/>
            <p:nvPr/>
          </p:nvSpPr>
          <p:spPr>
            <a:xfrm>
              <a:off x="6740250" y="1631800"/>
              <a:ext cx="534900" cy="7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60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14</a:t>
              </a:r>
            </a:p>
          </p:txBody>
        </p:sp>
        <p:sp>
          <p:nvSpPr>
            <p:cNvPr id="1893" name="Shape 1893"/>
            <p:cNvSpPr txBox="1"/>
            <p:nvPr/>
          </p:nvSpPr>
          <p:spPr>
            <a:xfrm>
              <a:off x="7389887" y="1631800"/>
              <a:ext cx="454800" cy="7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60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13</a:t>
              </a:r>
            </a:p>
          </p:txBody>
        </p:sp>
        <p:sp>
          <p:nvSpPr>
            <p:cNvPr id="1894" name="Shape 1894"/>
            <p:cNvSpPr txBox="1"/>
            <p:nvPr/>
          </p:nvSpPr>
          <p:spPr>
            <a:xfrm>
              <a:off x="8039550" y="1631800"/>
              <a:ext cx="454800" cy="7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11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60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35</a:t>
              </a:r>
            </a:p>
          </p:txBody>
        </p:sp>
        <p:sp>
          <p:nvSpPr>
            <p:cNvPr id="1895" name="Shape 1895"/>
            <p:cNvSpPr txBox="1"/>
            <p:nvPr/>
          </p:nvSpPr>
          <p:spPr>
            <a:xfrm>
              <a:off x="4711958" y="1631800"/>
              <a:ext cx="886800" cy="7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weight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60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value</a:t>
              </a:r>
            </a:p>
          </p:txBody>
        </p:sp>
      </p:grpSp>
      <p:grpSp>
        <p:nvGrpSpPr>
          <p:cNvPr id="1896" name="Shape 1896"/>
          <p:cNvGrpSpPr/>
          <p:nvPr/>
        </p:nvGrpSpPr>
        <p:grpSpPr>
          <a:xfrm>
            <a:off x="898900" y="4985478"/>
            <a:ext cx="1673974" cy="454775"/>
            <a:chOff x="6170700" y="1139700"/>
            <a:chExt cx="1673974" cy="454775"/>
          </a:xfrm>
        </p:grpSpPr>
        <p:pic>
          <p:nvPicPr>
            <p:cNvPr id="1897" name="Shape 18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70700" y="1139700"/>
              <a:ext cx="454774" cy="45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8" name="Shape 189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80300" y="1139700"/>
              <a:ext cx="454774" cy="45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9" name="Shape 18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89900" y="1139700"/>
              <a:ext cx="454775" cy="454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0" name="Shape 1900"/>
          <p:cNvSpPr txBox="1"/>
          <p:nvPr/>
        </p:nvSpPr>
        <p:spPr>
          <a:xfrm>
            <a:off x="2688775" y="4832150"/>
            <a:ext cx="14640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Total weight: 9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Total value: 35</a:t>
            </a:r>
          </a:p>
        </p:txBody>
      </p:sp>
      <p:pic>
        <p:nvPicPr>
          <p:cNvPr id="1901" name="Shape 19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08825" y="1517532"/>
            <a:ext cx="438750" cy="4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Shape 1906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sp>
        <p:nvSpPr>
          <p:cNvPr id="1907" name="Shape 1907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items to put in a 0/1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Steps of dynamic programming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(4) If necessary, track additional information so that the algorithm from (3)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can solve a related problem.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Shape 1912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the items to put in a 0/1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Can we use the same optimal substructure as unbounded knapsack?</a:t>
            </a:r>
          </a:p>
        </p:txBody>
      </p:sp>
      <p:sp>
        <p:nvSpPr>
          <p:cNvPr id="1913" name="Shape 191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1914" name="Shape 19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387" y="4604675"/>
            <a:ext cx="1000699" cy="100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Shape 19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837" y="3876875"/>
            <a:ext cx="1778224" cy="177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Shape 1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512" y="3317025"/>
            <a:ext cx="2375400" cy="23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Shape 1917"/>
          <p:cNvSpPr txBox="1"/>
          <p:nvPr/>
        </p:nvSpPr>
        <p:spPr>
          <a:xfrm>
            <a:off x="1456087" y="565510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First solve the problem for small knapsacks</a:t>
            </a:r>
          </a:p>
        </p:txBody>
      </p:sp>
      <p:sp>
        <p:nvSpPr>
          <p:cNvPr id="1918" name="Shape 1918"/>
          <p:cNvSpPr txBox="1"/>
          <p:nvPr/>
        </p:nvSpPr>
        <p:spPr>
          <a:xfrm>
            <a:off x="3384300" y="565510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Then larger knapsacks</a:t>
            </a:r>
          </a:p>
        </p:txBody>
      </p:sp>
      <p:sp>
        <p:nvSpPr>
          <p:cNvPr id="1919" name="Shape 1919"/>
          <p:cNvSpPr txBox="1"/>
          <p:nvPr/>
        </p:nvSpPr>
        <p:spPr>
          <a:xfrm>
            <a:off x="5730550" y="565510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Then larger knapsacks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similar are these two species?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DNA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...CAG</a:t>
            </a: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GACA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TA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DNA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GA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CA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GA</a:t>
            </a: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Similar, but definitely not the same species.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If only Wallace and Gromit knew about the LCS algorithm!</a:t>
            </a:r>
          </a:p>
        </p:txBody>
      </p:sp>
      <p:sp>
        <p:nvSpPr>
          <p:cNvPr id="104" name="Shape 10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675" y="2157600"/>
            <a:ext cx="1885049" cy="2542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862" y="2529036"/>
            <a:ext cx="1885064" cy="179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Shape 192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the items to put in a 0/1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Can we use the same optimal substructure as unbounded knapsack?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No, the subproblem needs information about which items have been used.</a:t>
            </a:r>
          </a:p>
        </p:txBody>
      </p:sp>
      <p:sp>
        <p:nvSpPr>
          <p:cNvPr id="1925" name="Shape 192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1926" name="Shape 19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62" y="4604675"/>
            <a:ext cx="1000699" cy="100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Shape 19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612" y="3876875"/>
            <a:ext cx="1778224" cy="177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Shape 19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8721" y="5124228"/>
            <a:ext cx="534902" cy="4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Shape 193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items to put in a 0/1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Can we use the same optimal substructure as unbounded knapsack?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No, the subproblem needs information about which items have been used.</a:t>
            </a:r>
          </a:p>
        </p:txBody>
      </p:sp>
      <p:sp>
        <p:nvSpPr>
          <p:cNvPr id="1934" name="Shape 193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1935" name="Shape 1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62" y="4604675"/>
            <a:ext cx="1000699" cy="100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Shape 19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612" y="3876875"/>
            <a:ext cx="1778224" cy="177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Shape 19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8721" y="5124228"/>
            <a:ext cx="534902" cy="4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8" name="Shape 1938"/>
          <p:cNvSpPr/>
          <p:nvPr/>
        </p:nvSpPr>
        <p:spPr>
          <a:xfrm>
            <a:off x="1240975" y="3326375"/>
            <a:ext cx="1586100" cy="1278300"/>
          </a:xfrm>
          <a:prstGeom prst="cloudCallout">
            <a:avLst>
              <a:gd fmla="val 72932" name="adj1"/>
              <a:gd fmla="val 58392" name="adj2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I can’t use any Koko’s.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Shape 194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the items to put in a 0/1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We reason that we must solve the problem for a smaller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number of items and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for smaller knapsacks.</a:t>
            </a:r>
          </a:p>
        </p:txBody>
      </p:sp>
      <p:sp>
        <p:nvSpPr>
          <p:cNvPr id="1944" name="Shape 1944"/>
          <p:cNvSpPr/>
          <p:nvPr/>
        </p:nvSpPr>
        <p:spPr>
          <a:xfrm>
            <a:off x="2037625" y="4604551"/>
            <a:ext cx="790668" cy="608255"/>
          </a:xfrm>
          <a:prstGeom prst="cloud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5" name="Shape 194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1946" name="Shape 19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806" y="3500825"/>
            <a:ext cx="499150" cy="4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Shape 19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793" y="3099600"/>
            <a:ext cx="900374" cy="9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Shape 1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106" y="2801000"/>
            <a:ext cx="1198974" cy="11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Shape 1949"/>
          <p:cNvSpPr txBox="1"/>
          <p:nvPr/>
        </p:nvSpPr>
        <p:spPr>
          <a:xfrm>
            <a:off x="2898712" y="397870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First solve the problem for small knapsacks</a:t>
            </a:r>
          </a:p>
        </p:txBody>
      </p:sp>
      <p:sp>
        <p:nvSpPr>
          <p:cNvPr id="1950" name="Shape 1950"/>
          <p:cNvSpPr txBox="1"/>
          <p:nvPr/>
        </p:nvSpPr>
        <p:spPr>
          <a:xfrm>
            <a:off x="4269150" y="397870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Then larger knapsacks</a:t>
            </a:r>
          </a:p>
        </p:txBody>
      </p:sp>
      <p:sp>
        <p:nvSpPr>
          <p:cNvPr id="1951" name="Shape 1951"/>
          <p:cNvSpPr txBox="1"/>
          <p:nvPr/>
        </p:nvSpPr>
        <p:spPr>
          <a:xfrm>
            <a:off x="5701000" y="397870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Then larger knapsacks</a:t>
            </a:r>
          </a:p>
        </p:txBody>
      </p:sp>
      <p:pic>
        <p:nvPicPr>
          <p:cNvPr id="1952" name="Shape 19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824" y="4758701"/>
            <a:ext cx="299949" cy="29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953" name="Shape 1953"/>
          <p:cNvSpPr txBox="1"/>
          <p:nvPr/>
        </p:nvSpPr>
        <p:spPr>
          <a:xfrm>
            <a:off x="218862" y="4556775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First solve the problem for few items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Shape 195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items to put in a 0/1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We reason that we must solve the problem for a smaller number of items and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for smaller knapsacks.</a:t>
            </a:r>
          </a:p>
        </p:txBody>
      </p:sp>
      <p:sp>
        <p:nvSpPr>
          <p:cNvPr id="1959" name="Shape 1959"/>
          <p:cNvSpPr/>
          <p:nvPr/>
        </p:nvSpPr>
        <p:spPr>
          <a:xfrm>
            <a:off x="1982763" y="5222451"/>
            <a:ext cx="900395" cy="692712"/>
          </a:xfrm>
          <a:prstGeom prst="cloud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0" name="Shape 1960"/>
          <p:cNvSpPr/>
          <p:nvPr/>
        </p:nvSpPr>
        <p:spPr>
          <a:xfrm>
            <a:off x="2037625" y="4604551"/>
            <a:ext cx="790668" cy="608255"/>
          </a:xfrm>
          <a:prstGeom prst="cloud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1" name="Shape 1961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1962" name="Shape 19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806" y="3500825"/>
            <a:ext cx="499150" cy="4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Shape 1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793" y="3099600"/>
            <a:ext cx="900374" cy="9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Shape 19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106" y="2801000"/>
            <a:ext cx="1198974" cy="11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Shape 1965"/>
          <p:cNvSpPr txBox="1"/>
          <p:nvPr/>
        </p:nvSpPr>
        <p:spPr>
          <a:xfrm>
            <a:off x="2898712" y="397870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First solve the problem for small knapsacks</a:t>
            </a:r>
          </a:p>
        </p:txBody>
      </p:sp>
      <p:sp>
        <p:nvSpPr>
          <p:cNvPr id="1966" name="Shape 1966"/>
          <p:cNvSpPr txBox="1"/>
          <p:nvPr/>
        </p:nvSpPr>
        <p:spPr>
          <a:xfrm>
            <a:off x="4269150" y="397870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Then larger knapsacks</a:t>
            </a:r>
          </a:p>
        </p:txBody>
      </p:sp>
      <p:sp>
        <p:nvSpPr>
          <p:cNvPr id="1967" name="Shape 1967"/>
          <p:cNvSpPr txBox="1"/>
          <p:nvPr/>
        </p:nvSpPr>
        <p:spPr>
          <a:xfrm>
            <a:off x="5701000" y="397870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Then larger knapsacks</a:t>
            </a:r>
          </a:p>
        </p:txBody>
      </p:sp>
      <p:pic>
        <p:nvPicPr>
          <p:cNvPr id="1968" name="Shape 19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824" y="4758701"/>
            <a:ext cx="299949" cy="29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Shape 19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5687" y="5383575"/>
            <a:ext cx="299950" cy="2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Shape 19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299" y="5383576"/>
            <a:ext cx="299949" cy="29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971" name="Shape 1971"/>
          <p:cNvSpPr txBox="1"/>
          <p:nvPr/>
        </p:nvSpPr>
        <p:spPr>
          <a:xfrm>
            <a:off x="218862" y="4556775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First solve the problem for few items</a:t>
            </a:r>
          </a:p>
        </p:txBody>
      </p:sp>
      <p:sp>
        <p:nvSpPr>
          <p:cNvPr id="1972" name="Shape 1972"/>
          <p:cNvSpPr txBox="1"/>
          <p:nvPr/>
        </p:nvSpPr>
        <p:spPr>
          <a:xfrm>
            <a:off x="256200" y="518165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Then more items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Shape 1977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items to put in a 0/1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We reason that we must solve the problem for a smaller number of items and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for smaller knapsacks.</a:t>
            </a:r>
          </a:p>
        </p:txBody>
      </p:sp>
      <p:sp>
        <p:nvSpPr>
          <p:cNvPr id="1978" name="Shape 1978"/>
          <p:cNvSpPr/>
          <p:nvPr/>
        </p:nvSpPr>
        <p:spPr>
          <a:xfrm>
            <a:off x="1899935" y="5911838"/>
            <a:ext cx="1086264" cy="835704"/>
          </a:xfrm>
          <a:prstGeom prst="cloud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9" name="Shape 1979"/>
          <p:cNvSpPr/>
          <p:nvPr/>
        </p:nvSpPr>
        <p:spPr>
          <a:xfrm>
            <a:off x="1982763" y="5222451"/>
            <a:ext cx="900395" cy="692712"/>
          </a:xfrm>
          <a:prstGeom prst="cloud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0" name="Shape 1980"/>
          <p:cNvSpPr/>
          <p:nvPr/>
        </p:nvSpPr>
        <p:spPr>
          <a:xfrm>
            <a:off x="2037625" y="4604551"/>
            <a:ext cx="790668" cy="608255"/>
          </a:xfrm>
          <a:prstGeom prst="cloud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1" name="Shape 1981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1982" name="Shape 19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806" y="3500825"/>
            <a:ext cx="499150" cy="4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Shape 1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793" y="3099600"/>
            <a:ext cx="900374" cy="9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Shape 19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106" y="2801000"/>
            <a:ext cx="1198974" cy="11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Shape 1985"/>
          <p:cNvSpPr txBox="1"/>
          <p:nvPr/>
        </p:nvSpPr>
        <p:spPr>
          <a:xfrm>
            <a:off x="2898712" y="397870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First solve the problem for small knapsacks</a:t>
            </a:r>
          </a:p>
        </p:txBody>
      </p:sp>
      <p:sp>
        <p:nvSpPr>
          <p:cNvPr id="1986" name="Shape 1986"/>
          <p:cNvSpPr txBox="1"/>
          <p:nvPr/>
        </p:nvSpPr>
        <p:spPr>
          <a:xfrm>
            <a:off x="4269150" y="397870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Then larger knapsacks</a:t>
            </a:r>
          </a:p>
        </p:txBody>
      </p:sp>
      <p:sp>
        <p:nvSpPr>
          <p:cNvPr id="1987" name="Shape 1987"/>
          <p:cNvSpPr txBox="1"/>
          <p:nvPr/>
        </p:nvSpPr>
        <p:spPr>
          <a:xfrm>
            <a:off x="5701000" y="397870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Then larger knapsacks</a:t>
            </a:r>
          </a:p>
        </p:txBody>
      </p:sp>
      <p:pic>
        <p:nvPicPr>
          <p:cNvPr id="1988" name="Shape 19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824" y="4758701"/>
            <a:ext cx="299949" cy="29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Shape 19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5687" y="5383575"/>
            <a:ext cx="299950" cy="2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Shape 19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2850" y="6308388"/>
            <a:ext cx="320225" cy="3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Shape 19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299" y="5383576"/>
            <a:ext cx="299949" cy="29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Shape 19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5687" y="6008450"/>
            <a:ext cx="299950" cy="2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Shape 19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299" y="6008451"/>
            <a:ext cx="299949" cy="29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994" name="Shape 1994"/>
          <p:cNvSpPr txBox="1"/>
          <p:nvPr/>
        </p:nvSpPr>
        <p:spPr>
          <a:xfrm>
            <a:off x="218862" y="4556775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First solve the problem for few items</a:t>
            </a:r>
          </a:p>
        </p:txBody>
      </p:sp>
      <p:sp>
        <p:nvSpPr>
          <p:cNvPr id="1995" name="Shape 1995"/>
          <p:cNvSpPr txBox="1"/>
          <p:nvPr/>
        </p:nvSpPr>
        <p:spPr>
          <a:xfrm>
            <a:off x="256200" y="518165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Then more items</a:t>
            </a:r>
          </a:p>
        </p:txBody>
      </p:sp>
      <p:sp>
        <p:nvSpPr>
          <p:cNvPr id="1996" name="Shape 1996"/>
          <p:cNvSpPr txBox="1"/>
          <p:nvPr/>
        </p:nvSpPr>
        <p:spPr>
          <a:xfrm>
            <a:off x="256200" y="5924825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Then more items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Shape 200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items to put in a 0/1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We reason that we must solve the problem for a smaller number of items and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for smaller knapsacks.</a:t>
            </a:r>
          </a:p>
        </p:txBody>
      </p:sp>
      <p:sp>
        <p:nvSpPr>
          <p:cNvPr id="2002" name="Shape 2002"/>
          <p:cNvSpPr/>
          <p:nvPr/>
        </p:nvSpPr>
        <p:spPr>
          <a:xfrm>
            <a:off x="1899935" y="5911838"/>
            <a:ext cx="1086264" cy="835704"/>
          </a:xfrm>
          <a:prstGeom prst="cloud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3" name="Shape 2003"/>
          <p:cNvSpPr/>
          <p:nvPr/>
        </p:nvSpPr>
        <p:spPr>
          <a:xfrm>
            <a:off x="1982763" y="5222451"/>
            <a:ext cx="900395" cy="692712"/>
          </a:xfrm>
          <a:prstGeom prst="cloud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4" name="Shape 2004"/>
          <p:cNvSpPr/>
          <p:nvPr/>
        </p:nvSpPr>
        <p:spPr>
          <a:xfrm>
            <a:off x="2037625" y="4604551"/>
            <a:ext cx="790668" cy="608255"/>
          </a:xfrm>
          <a:prstGeom prst="cloud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5" name="Shape 200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2006" name="Shape 20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806" y="3500825"/>
            <a:ext cx="499150" cy="4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Shape 20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793" y="3099600"/>
            <a:ext cx="900374" cy="9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Shape 2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106" y="2801000"/>
            <a:ext cx="1198974" cy="11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Shape 2009"/>
          <p:cNvSpPr txBox="1"/>
          <p:nvPr/>
        </p:nvSpPr>
        <p:spPr>
          <a:xfrm>
            <a:off x="2898712" y="397870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First solve the problem for small knapsacks</a:t>
            </a:r>
          </a:p>
        </p:txBody>
      </p:sp>
      <p:sp>
        <p:nvSpPr>
          <p:cNvPr id="2010" name="Shape 2010"/>
          <p:cNvSpPr txBox="1"/>
          <p:nvPr/>
        </p:nvSpPr>
        <p:spPr>
          <a:xfrm>
            <a:off x="4269150" y="397870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Then larger knapsacks</a:t>
            </a:r>
          </a:p>
        </p:txBody>
      </p:sp>
      <p:sp>
        <p:nvSpPr>
          <p:cNvPr id="2011" name="Shape 2011"/>
          <p:cNvSpPr txBox="1"/>
          <p:nvPr/>
        </p:nvSpPr>
        <p:spPr>
          <a:xfrm>
            <a:off x="5701000" y="397870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Then larger knapsacks</a:t>
            </a:r>
          </a:p>
        </p:txBody>
      </p:sp>
      <p:pic>
        <p:nvPicPr>
          <p:cNvPr id="2012" name="Shape 20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824" y="4758701"/>
            <a:ext cx="299949" cy="29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Shape 20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5687" y="5383575"/>
            <a:ext cx="299950" cy="2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Shape 20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2850" y="6308388"/>
            <a:ext cx="320225" cy="3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Shape 20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299" y="5383576"/>
            <a:ext cx="299949" cy="29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Shape 20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5687" y="6008450"/>
            <a:ext cx="299950" cy="2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Shape 20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299" y="6008451"/>
            <a:ext cx="299949" cy="2999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Shape 2018"/>
          <p:cNvSpPr txBox="1"/>
          <p:nvPr/>
        </p:nvSpPr>
        <p:spPr>
          <a:xfrm>
            <a:off x="218862" y="4556775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First solve the problem for few items</a:t>
            </a:r>
          </a:p>
        </p:txBody>
      </p:sp>
      <p:sp>
        <p:nvSpPr>
          <p:cNvPr id="2019" name="Shape 2019"/>
          <p:cNvSpPr txBox="1"/>
          <p:nvPr/>
        </p:nvSpPr>
        <p:spPr>
          <a:xfrm>
            <a:off x="256200" y="5181650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Then more items</a:t>
            </a:r>
          </a:p>
        </p:txBody>
      </p:sp>
      <p:sp>
        <p:nvSpPr>
          <p:cNvPr id="2020" name="Shape 2020"/>
          <p:cNvSpPr txBox="1"/>
          <p:nvPr/>
        </p:nvSpPr>
        <p:spPr>
          <a:xfrm>
            <a:off x="256200" y="5924825"/>
            <a:ext cx="153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Then more items</a:t>
            </a:r>
          </a:p>
        </p:txBody>
      </p:sp>
      <p:sp>
        <p:nvSpPr>
          <p:cNvPr id="2021" name="Shape 2021"/>
          <p:cNvSpPr txBox="1"/>
          <p:nvPr/>
        </p:nvSpPr>
        <p:spPr>
          <a:xfrm>
            <a:off x="2898725" y="5181650"/>
            <a:ext cx="41874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We need a two-dimensional table!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Shape 2026"/>
          <p:cNvSpPr/>
          <p:nvPr/>
        </p:nvSpPr>
        <p:spPr>
          <a:xfrm>
            <a:off x="1454061" y="3323873"/>
            <a:ext cx="1840643" cy="1416096"/>
          </a:xfrm>
          <a:prstGeom prst="cloud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7" name="Shape 2027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items to put in a 0/1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Handle items in a similar way to how we handled vertices in Floyd-Warshall;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estrict the set of items to be used to a specific set 0 to j-1.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 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If the optimal solution for j items does not use item j.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Then this is an optimal solution for j - 1 items.</a:t>
            </a:r>
          </a:p>
        </p:txBody>
      </p:sp>
      <p:sp>
        <p:nvSpPr>
          <p:cNvPr id="2028" name="Shape 202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2029" name="Shape 2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324" y="360070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0" name="Shape 20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725" y="352450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1" name="Shape 20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3925" y="4019028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Shape 20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7325" y="4019028"/>
            <a:ext cx="454775" cy="4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Shape 2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524" y="38045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Shape 20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4025" y="3804540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Shape 20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3518" y="3581725"/>
            <a:ext cx="900374" cy="9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Shape 2036"/>
          <p:cNvSpPr/>
          <p:nvPr/>
        </p:nvSpPr>
        <p:spPr>
          <a:xfrm flipH="1" rot="3600278">
            <a:off x="5111035" y="3520574"/>
            <a:ext cx="417398" cy="738721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762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037" name="Shape 2037"/>
          <p:cNvSpPr/>
          <p:nvPr/>
        </p:nvSpPr>
        <p:spPr>
          <a:xfrm flipH="1" rot="2700000">
            <a:off x="1049801" y="3972563"/>
            <a:ext cx="137076" cy="547693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038" name="Shape 2038"/>
          <p:cNvSpPr txBox="1"/>
          <p:nvPr/>
        </p:nvSpPr>
        <p:spPr>
          <a:xfrm>
            <a:off x="243892" y="4330725"/>
            <a:ext cx="118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The first j items</a:t>
            </a:r>
          </a:p>
        </p:txBody>
      </p:sp>
      <p:sp>
        <p:nvSpPr>
          <p:cNvPr id="2039" name="Shape 2039"/>
          <p:cNvSpPr/>
          <p:nvPr/>
        </p:nvSpPr>
        <p:spPr>
          <a:xfrm flipH="1" rot="-6300033">
            <a:off x="2952345" y="4391289"/>
            <a:ext cx="358752" cy="362723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040" name="Shape 2040"/>
          <p:cNvSpPr txBox="1"/>
          <p:nvPr/>
        </p:nvSpPr>
        <p:spPr>
          <a:xfrm>
            <a:off x="3333300" y="4435175"/>
            <a:ext cx="1184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Suppose tennis ball is item j.</a:t>
            </a:r>
          </a:p>
        </p:txBody>
      </p:sp>
      <p:sp>
        <p:nvSpPr>
          <p:cNvPr id="2041" name="Shape 2041"/>
          <p:cNvSpPr/>
          <p:nvPr/>
        </p:nvSpPr>
        <p:spPr>
          <a:xfrm>
            <a:off x="1454061" y="5305073"/>
            <a:ext cx="1840643" cy="1416096"/>
          </a:xfrm>
          <a:prstGeom prst="cloud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42" name="Shape 20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324" y="558190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Shape 20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725" y="550570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Shape 20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3925" y="6000228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Shape 20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524" y="57857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Shape 20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4025" y="5785740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Shape 20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3518" y="5562925"/>
            <a:ext cx="900374" cy="9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8" name="Shape 2048"/>
          <p:cNvSpPr/>
          <p:nvPr/>
        </p:nvSpPr>
        <p:spPr>
          <a:xfrm flipH="1" rot="3600278">
            <a:off x="5111035" y="5501774"/>
            <a:ext cx="417398" cy="738721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762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049" name="Shape 2049"/>
          <p:cNvSpPr/>
          <p:nvPr/>
        </p:nvSpPr>
        <p:spPr>
          <a:xfrm flipH="1" rot="2700000">
            <a:off x="1075551" y="5968488"/>
            <a:ext cx="137076" cy="547693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050" name="Shape 2050"/>
          <p:cNvSpPr txBox="1"/>
          <p:nvPr/>
        </p:nvSpPr>
        <p:spPr>
          <a:xfrm>
            <a:off x="269650" y="6326650"/>
            <a:ext cx="1316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The first j-1 items</a:t>
            </a:r>
          </a:p>
        </p:txBody>
      </p:sp>
      <p:sp>
        <p:nvSpPr>
          <p:cNvPr id="2051" name="Shape 2051"/>
          <p:cNvSpPr txBox="1"/>
          <p:nvPr/>
        </p:nvSpPr>
        <p:spPr>
          <a:xfrm>
            <a:off x="6599375" y="3885150"/>
            <a:ext cx="1184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capacity: 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value: V</a:t>
            </a:r>
          </a:p>
        </p:txBody>
      </p:sp>
      <p:sp>
        <p:nvSpPr>
          <p:cNvPr id="2052" name="Shape 2052"/>
          <p:cNvSpPr txBox="1"/>
          <p:nvPr/>
        </p:nvSpPr>
        <p:spPr>
          <a:xfrm>
            <a:off x="6613900" y="5785750"/>
            <a:ext cx="1184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capacity: 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value: V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Shape 2057"/>
          <p:cNvSpPr/>
          <p:nvPr/>
        </p:nvSpPr>
        <p:spPr>
          <a:xfrm>
            <a:off x="1454061" y="3323873"/>
            <a:ext cx="1840643" cy="1416096"/>
          </a:xfrm>
          <a:prstGeom prst="cloud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8" name="Shape 205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items to put in a 0/1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Handle items in a similar way to how we handled vertices in Floyd-Warshall;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restrict the set of items to be used to a specific set 0 to j-1.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 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If the optimal solution for j items uses item j.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Then this is an optimal solution for j - 1 items.</a:t>
            </a:r>
          </a:p>
        </p:txBody>
      </p:sp>
      <p:sp>
        <p:nvSpPr>
          <p:cNvPr id="2059" name="Shape 2059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2060" name="Shape 20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324" y="360070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Shape 20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725" y="352450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Shape 20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3925" y="4019028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3" name="Shape 20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7325" y="4019028"/>
            <a:ext cx="454775" cy="4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Shape 20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524" y="38045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5" name="Shape 20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3518" y="3581725"/>
            <a:ext cx="900374" cy="9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Shape 2066"/>
          <p:cNvSpPr/>
          <p:nvPr/>
        </p:nvSpPr>
        <p:spPr>
          <a:xfrm flipH="1" rot="3600278">
            <a:off x="5111035" y="3520574"/>
            <a:ext cx="417398" cy="738721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762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067" name="Shape 2067"/>
          <p:cNvSpPr/>
          <p:nvPr/>
        </p:nvSpPr>
        <p:spPr>
          <a:xfrm flipH="1" rot="2700000">
            <a:off x="1049801" y="3972563"/>
            <a:ext cx="137076" cy="547693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068" name="Shape 2068"/>
          <p:cNvSpPr txBox="1"/>
          <p:nvPr/>
        </p:nvSpPr>
        <p:spPr>
          <a:xfrm>
            <a:off x="243892" y="4330725"/>
            <a:ext cx="118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The first j items</a:t>
            </a:r>
          </a:p>
        </p:txBody>
      </p:sp>
      <p:sp>
        <p:nvSpPr>
          <p:cNvPr id="2069" name="Shape 2069"/>
          <p:cNvSpPr/>
          <p:nvPr/>
        </p:nvSpPr>
        <p:spPr>
          <a:xfrm flipH="1" rot="-6300033">
            <a:off x="2952345" y="4391289"/>
            <a:ext cx="358752" cy="362723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070" name="Shape 2070"/>
          <p:cNvSpPr txBox="1"/>
          <p:nvPr/>
        </p:nvSpPr>
        <p:spPr>
          <a:xfrm>
            <a:off x="3333300" y="4435175"/>
            <a:ext cx="1184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Suppose tennis ball is item j.</a:t>
            </a:r>
          </a:p>
        </p:txBody>
      </p:sp>
      <p:sp>
        <p:nvSpPr>
          <p:cNvPr id="2071" name="Shape 2071"/>
          <p:cNvSpPr/>
          <p:nvPr/>
        </p:nvSpPr>
        <p:spPr>
          <a:xfrm>
            <a:off x="1454061" y="5305073"/>
            <a:ext cx="1840643" cy="1416096"/>
          </a:xfrm>
          <a:prstGeom prst="cloud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72" name="Shape 20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324" y="558190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Shape 20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725" y="550570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Shape 20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3925" y="6000228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Shape 20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524" y="57857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Shape 20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6318" y="5562925"/>
            <a:ext cx="900374" cy="9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7" name="Shape 2077"/>
          <p:cNvSpPr/>
          <p:nvPr/>
        </p:nvSpPr>
        <p:spPr>
          <a:xfrm flipH="1" rot="3600278">
            <a:off x="4653835" y="5501774"/>
            <a:ext cx="417398" cy="738721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762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078" name="Shape 2078"/>
          <p:cNvSpPr/>
          <p:nvPr/>
        </p:nvSpPr>
        <p:spPr>
          <a:xfrm flipH="1" rot="2700000">
            <a:off x="1075551" y="5968488"/>
            <a:ext cx="137076" cy="547693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079" name="Shape 2079"/>
          <p:cNvSpPr txBox="1"/>
          <p:nvPr/>
        </p:nvSpPr>
        <p:spPr>
          <a:xfrm>
            <a:off x="269650" y="6326650"/>
            <a:ext cx="1316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The first j-1 items</a:t>
            </a:r>
          </a:p>
        </p:txBody>
      </p:sp>
      <p:pic>
        <p:nvPicPr>
          <p:cNvPr id="2080" name="Shape 20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4025" y="3804528"/>
            <a:ext cx="454775" cy="4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Shape 2081"/>
          <p:cNvSpPr txBox="1"/>
          <p:nvPr/>
        </p:nvSpPr>
        <p:spPr>
          <a:xfrm>
            <a:off x="6599375" y="3885150"/>
            <a:ext cx="1184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capacity: 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value: V</a:t>
            </a:r>
          </a:p>
        </p:txBody>
      </p:sp>
      <p:sp>
        <p:nvSpPr>
          <p:cNvPr id="2082" name="Shape 2082"/>
          <p:cNvSpPr txBox="1"/>
          <p:nvPr/>
        </p:nvSpPr>
        <p:spPr>
          <a:xfrm>
            <a:off x="6156700" y="5747025"/>
            <a:ext cx="1184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capacity: x - w</a:t>
            </a:r>
            <a:r>
              <a:rPr baseline="-25000" lang="en" sz="1200">
                <a:latin typeface="Source Sans Pro"/>
                <a:ea typeface="Source Sans Pro"/>
                <a:cs typeface="Source Sans Pro"/>
                <a:sym typeface="Source Sans Pro"/>
              </a:rPr>
              <a:t>j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value: V - v</a:t>
            </a:r>
            <a:r>
              <a:rPr baseline="-25000" lang="en" sz="1200">
                <a:latin typeface="Source Sans Pro"/>
                <a:ea typeface="Source Sans Pro"/>
                <a:cs typeface="Source Sans Pro"/>
                <a:sym typeface="Source Sans Pro"/>
              </a:rPr>
              <a:t>j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Shape 2087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sp>
        <p:nvSpPr>
          <p:cNvPr id="2088" name="Shape 208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the items to put in a 0/1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Steps of dynamic programming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(4) If necessary, track additional information so that the algorithm from (3)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can solve a related problem.</a:t>
            </a:r>
          </a:p>
        </p:txBody>
      </p:sp>
      <p:pic>
        <p:nvPicPr>
          <p:cNvPr id="2089" name="Shape 20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550" y="2316871"/>
            <a:ext cx="438750" cy="4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Shape 209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sp>
        <p:nvSpPr>
          <p:cNvPr id="2095" name="Shape 2095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Find the items to put in an unbounded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Let </a:t>
            </a:r>
            <a:r>
              <a:rPr b="1"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K[x,j]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be the optimal value for capacity x with j items.</a:t>
            </a:r>
          </a:p>
        </p:txBody>
      </p:sp>
      <p:grpSp>
        <p:nvGrpSpPr>
          <p:cNvPr id="2096" name="Shape 2096"/>
          <p:cNvGrpSpPr/>
          <p:nvPr/>
        </p:nvGrpSpPr>
        <p:grpSpPr>
          <a:xfrm>
            <a:off x="1254394" y="2923353"/>
            <a:ext cx="6635205" cy="1144696"/>
            <a:chOff x="2108719" y="3137953"/>
            <a:chExt cx="6635205" cy="1144696"/>
          </a:xfrm>
        </p:grpSpPr>
        <p:sp>
          <p:nvSpPr>
            <p:cNvPr id="2097" name="Shape 2097"/>
            <p:cNvSpPr txBox="1"/>
            <p:nvPr/>
          </p:nvSpPr>
          <p:spPr>
            <a:xfrm>
              <a:off x="2108719" y="3504000"/>
              <a:ext cx="1492799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K[x,j] =</a:t>
              </a:r>
            </a:p>
          </p:txBody>
        </p:sp>
        <p:sp>
          <p:nvSpPr>
            <p:cNvPr id="2098" name="Shape 2098"/>
            <p:cNvSpPr txBox="1"/>
            <p:nvPr/>
          </p:nvSpPr>
          <p:spPr>
            <a:xfrm>
              <a:off x="3833400" y="3762000"/>
              <a:ext cx="39951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max{K[x,j-1], K[x-w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,j-1] + v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  <p:sp>
          <p:nvSpPr>
            <p:cNvPr id="2099" name="Shape 2099"/>
            <p:cNvSpPr txBox="1"/>
            <p:nvPr/>
          </p:nvSpPr>
          <p:spPr>
            <a:xfrm>
              <a:off x="3355900" y="3137953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2100" name="Shape 2100"/>
            <p:cNvSpPr txBox="1"/>
            <p:nvPr/>
          </p:nvSpPr>
          <p:spPr>
            <a:xfrm>
              <a:off x="7814400" y="3745350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otherwise</a:t>
              </a:r>
            </a:p>
          </p:txBody>
        </p:sp>
        <p:sp>
          <p:nvSpPr>
            <p:cNvPr id="2101" name="Shape 2101"/>
            <p:cNvSpPr txBox="1"/>
            <p:nvPr/>
          </p:nvSpPr>
          <p:spPr>
            <a:xfrm>
              <a:off x="3833400" y="3224688"/>
              <a:ext cx="1952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102" name="Shape 2102"/>
            <p:cNvSpPr txBox="1"/>
            <p:nvPr/>
          </p:nvSpPr>
          <p:spPr>
            <a:xfrm>
              <a:off x="7581125" y="3224700"/>
              <a:ext cx="11628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i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f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or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are 0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LCS</a:t>
            </a:r>
          </a:p>
        </p:txBody>
      </p:sp>
      <p:sp>
        <p:nvSpPr>
          <p:cNvPr id="112" name="Shape 112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</a:t>
            </a: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subsequence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a sequence that can be derived from another sequence by deleting some elements without changing the order of the remaining elements.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e.g. </a:t>
            </a:r>
            <a:r>
              <a:rPr b="1" lang="en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oae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a subsequence of </a:t>
            </a:r>
            <a:r>
              <a:rPr b="1" lang="en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soared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; so are </a:t>
            </a:r>
            <a:r>
              <a:rPr b="1" lang="en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sore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sad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</a:t>
            </a:r>
            <a:r>
              <a:rPr b="1" lang="en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srd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Shape 2107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sp>
        <p:nvSpPr>
          <p:cNvPr id="2108" name="Shape 210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the items to put in a 0/1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Steps of dynamic programming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(4) If necessary, track additional information so that the algorithm from (3)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can solve a related problem.</a:t>
            </a:r>
          </a:p>
        </p:txBody>
      </p:sp>
      <p:pic>
        <p:nvPicPr>
          <p:cNvPr id="2109" name="Shape 2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550" y="2316871"/>
            <a:ext cx="438750" cy="4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Shape 2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150" y="2698082"/>
            <a:ext cx="438750" cy="4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Shape 2115"/>
          <p:cNvSpPr txBox="1"/>
          <p:nvPr>
            <p:ph idx="4294967295" type="subTitle"/>
          </p:nvPr>
        </p:nvSpPr>
        <p:spPr>
          <a:xfrm>
            <a:off x="0" y="3157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sp>
        <p:nvSpPr>
          <p:cNvPr id="2116" name="Shape 2116"/>
          <p:cNvSpPr txBox="1"/>
          <p:nvPr/>
        </p:nvSpPr>
        <p:spPr>
          <a:xfrm>
            <a:off x="930450" y="1444500"/>
            <a:ext cx="7283100" cy="3621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rgbClr val="D3368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algorithm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zero_one_knapsack(capacity, weights, values):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W = capacity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n = weights.length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K[x,0] = 0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x = 0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W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K[0,i] = 0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i = 0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n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x = 1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W: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j = 1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n: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K[x,j] = K[x,j-1]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w</a:t>
            </a:r>
            <a:r>
              <a:rPr baseline="-25000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= weights[j], v</a:t>
            </a:r>
            <a:r>
              <a:rPr baseline="-25000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= values[j]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w</a:t>
            </a:r>
            <a:r>
              <a:rPr baseline="-25000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≤ x: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K[x,j] = max{K[x,j], K[x-w</a:t>
            </a:r>
            <a:r>
              <a:rPr baseline="-25000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] + v</a:t>
            </a:r>
            <a:r>
              <a:rPr baseline="-25000" lang="en" sz="1600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6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K[W,n]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17" name="Shape 2117"/>
          <p:cNvSpPr txBox="1"/>
          <p:nvPr/>
        </p:nvSpPr>
        <p:spPr>
          <a:xfrm>
            <a:off x="930450" y="5068100"/>
            <a:ext cx="72831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Source Sans Pro"/>
                <a:ea typeface="Source Sans Pro"/>
                <a:cs typeface="Source Sans Pro"/>
                <a:sym typeface="Source Sans Pro"/>
              </a:rPr>
              <a:t>Runtime: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24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O(nW)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sp>
        <p:nvSpPr>
          <p:cNvPr id="2123" name="Shape 212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the items to put in a 0/1 knapsack.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Steps of dynamic programming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(1) Identify optimal substructure with overlapping subproblems.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(2) Define a recursive formulation.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(3) Use dynamic programming to solve the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(4) If necessary, track additional information so that the algorithm from (3)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can solve a related problem.</a:t>
            </a:r>
          </a:p>
        </p:txBody>
      </p:sp>
      <p:pic>
        <p:nvPicPr>
          <p:cNvPr id="2124" name="Shape 2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550" y="2316871"/>
            <a:ext cx="438750" cy="4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Shape 2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150" y="2698082"/>
            <a:ext cx="438750" cy="4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Shape 2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750" y="3079082"/>
            <a:ext cx="438750" cy="4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Shape 2131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2132" name="Shape 2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Shape 2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Shape 2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Shape 2135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136" name="Shape 2136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137" name="Shape 2137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2138" name="Shape 2138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2139" name="Shape 2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Shape 2140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3</a:t>
            </a:r>
          </a:p>
        </p:txBody>
      </p:sp>
      <p:sp>
        <p:nvSpPr>
          <p:cNvPr id="2141" name="Shape 2141"/>
          <p:cNvSpPr/>
          <p:nvPr/>
        </p:nvSpPr>
        <p:spPr>
          <a:xfrm>
            <a:off x="1066804" y="16936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142" name="Shape 2142"/>
          <p:cNvSpPr txBox="1"/>
          <p:nvPr/>
        </p:nvSpPr>
        <p:spPr>
          <a:xfrm>
            <a:off x="1066802" y="1429350"/>
            <a:ext cx="6734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2143" name="Shape 2143"/>
          <p:cNvSpPr txBox="1"/>
          <p:nvPr/>
        </p:nvSpPr>
        <p:spPr>
          <a:xfrm>
            <a:off x="521601" y="18988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j=0</a:t>
            </a:r>
          </a:p>
        </p:txBody>
      </p:sp>
      <p:sp>
        <p:nvSpPr>
          <p:cNvPr id="2144" name="Shape 2144"/>
          <p:cNvSpPr/>
          <p:nvPr/>
        </p:nvSpPr>
        <p:spPr>
          <a:xfrm>
            <a:off x="17403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145" name="Shape 2145"/>
          <p:cNvSpPr/>
          <p:nvPr/>
        </p:nvSpPr>
        <p:spPr>
          <a:xfrm>
            <a:off x="2418946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146" name="Shape 2146"/>
          <p:cNvSpPr/>
          <p:nvPr/>
        </p:nvSpPr>
        <p:spPr>
          <a:xfrm>
            <a:off x="30976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147" name="Shape 2147"/>
          <p:cNvSpPr txBox="1"/>
          <p:nvPr/>
        </p:nvSpPr>
        <p:spPr>
          <a:xfrm>
            <a:off x="17403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x=1</a:t>
            </a:r>
          </a:p>
        </p:txBody>
      </p:sp>
      <p:sp>
        <p:nvSpPr>
          <p:cNvPr id="2148" name="Shape 2148"/>
          <p:cNvSpPr txBox="1"/>
          <p:nvPr/>
        </p:nvSpPr>
        <p:spPr>
          <a:xfrm>
            <a:off x="241895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x=2</a:t>
            </a:r>
          </a:p>
        </p:txBody>
      </p:sp>
      <p:sp>
        <p:nvSpPr>
          <p:cNvPr id="2149" name="Shape 2149"/>
          <p:cNvSpPr txBox="1"/>
          <p:nvPr/>
        </p:nvSpPr>
        <p:spPr>
          <a:xfrm>
            <a:off x="30976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x=3</a:t>
            </a:r>
          </a:p>
        </p:txBody>
      </p:sp>
      <p:sp>
        <p:nvSpPr>
          <p:cNvPr id="2150" name="Shape 2150"/>
          <p:cNvSpPr/>
          <p:nvPr/>
        </p:nvSpPr>
        <p:spPr>
          <a:xfrm>
            <a:off x="1066804" y="23683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151" name="Shape 2151"/>
          <p:cNvSpPr/>
          <p:nvPr/>
        </p:nvSpPr>
        <p:spPr>
          <a:xfrm>
            <a:off x="17403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52" name="Shape 2152"/>
          <p:cNvSpPr/>
          <p:nvPr/>
        </p:nvSpPr>
        <p:spPr>
          <a:xfrm>
            <a:off x="2418946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53" name="Shape 2153"/>
          <p:cNvSpPr/>
          <p:nvPr/>
        </p:nvSpPr>
        <p:spPr>
          <a:xfrm>
            <a:off x="30976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54" name="Shape 2154"/>
          <p:cNvSpPr/>
          <p:nvPr/>
        </p:nvSpPr>
        <p:spPr>
          <a:xfrm>
            <a:off x="1066804" y="3041848"/>
            <a:ext cx="673499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155" name="Shape 2155"/>
          <p:cNvSpPr/>
          <p:nvPr/>
        </p:nvSpPr>
        <p:spPr>
          <a:xfrm>
            <a:off x="17403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56" name="Shape 2156"/>
          <p:cNvSpPr/>
          <p:nvPr/>
        </p:nvSpPr>
        <p:spPr>
          <a:xfrm>
            <a:off x="2418946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57" name="Shape 2157"/>
          <p:cNvSpPr/>
          <p:nvPr/>
        </p:nvSpPr>
        <p:spPr>
          <a:xfrm>
            <a:off x="30976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58" name="Shape 2158"/>
          <p:cNvSpPr/>
          <p:nvPr/>
        </p:nvSpPr>
        <p:spPr>
          <a:xfrm>
            <a:off x="1066804" y="37177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159" name="Shape 2159"/>
          <p:cNvSpPr/>
          <p:nvPr/>
        </p:nvSpPr>
        <p:spPr>
          <a:xfrm>
            <a:off x="17403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60" name="Shape 2160"/>
          <p:cNvSpPr/>
          <p:nvPr/>
        </p:nvSpPr>
        <p:spPr>
          <a:xfrm>
            <a:off x="2418946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61" name="Shape 2161"/>
          <p:cNvSpPr/>
          <p:nvPr/>
        </p:nvSpPr>
        <p:spPr>
          <a:xfrm>
            <a:off x="30976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62" name="Shape 2162"/>
          <p:cNvSpPr txBox="1"/>
          <p:nvPr/>
        </p:nvSpPr>
        <p:spPr>
          <a:xfrm>
            <a:off x="521601" y="25981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j=1</a:t>
            </a:r>
          </a:p>
        </p:txBody>
      </p:sp>
      <p:sp>
        <p:nvSpPr>
          <p:cNvPr id="2163" name="Shape 2163"/>
          <p:cNvSpPr txBox="1"/>
          <p:nvPr/>
        </p:nvSpPr>
        <p:spPr>
          <a:xfrm>
            <a:off x="521601" y="32605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j=2</a:t>
            </a:r>
          </a:p>
        </p:txBody>
      </p:sp>
      <p:sp>
        <p:nvSpPr>
          <p:cNvPr id="2164" name="Shape 2164"/>
          <p:cNvSpPr txBox="1"/>
          <p:nvPr/>
        </p:nvSpPr>
        <p:spPr>
          <a:xfrm>
            <a:off x="521601" y="39229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j=3</a:t>
            </a:r>
          </a:p>
        </p:txBody>
      </p:sp>
      <p:sp>
        <p:nvSpPr>
          <p:cNvPr id="2165" name="Shape 2165"/>
          <p:cNvSpPr/>
          <p:nvPr/>
        </p:nvSpPr>
        <p:spPr>
          <a:xfrm>
            <a:off x="1066802" y="4546049"/>
            <a:ext cx="343200" cy="3432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66" name="Shape 2166"/>
          <p:cNvSpPr txBox="1"/>
          <p:nvPr/>
        </p:nvSpPr>
        <p:spPr>
          <a:xfrm>
            <a:off x="1410000" y="4586100"/>
            <a:ext cx="1174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current entry</a:t>
            </a:r>
          </a:p>
        </p:txBody>
      </p:sp>
      <p:sp>
        <p:nvSpPr>
          <p:cNvPr id="2167" name="Shape 2167"/>
          <p:cNvSpPr/>
          <p:nvPr/>
        </p:nvSpPr>
        <p:spPr>
          <a:xfrm>
            <a:off x="2584102" y="4546049"/>
            <a:ext cx="343200" cy="3432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68" name="Shape 2168"/>
          <p:cNvSpPr txBox="1"/>
          <p:nvPr/>
        </p:nvSpPr>
        <p:spPr>
          <a:xfrm>
            <a:off x="2927300" y="4546050"/>
            <a:ext cx="1430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relevant previous entry</a:t>
            </a:r>
          </a:p>
        </p:txBody>
      </p:sp>
      <p:grpSp>
        <p:nvGrpSpPr>
          <p:cNvPr id="2169" name="Shape 2169"/>
          <p:cNvGrpSpPr/>
          <p:nvPr/>
        </p:nvGrpSpPr>
        <p:grpSpPr>
          <a:xfrm>
            <a:off x="1254394" y="5312703"/>
            <a:ext cx="6635205" cy="1144696"/>
            <a:chOff x="2108719" y="3137953"/>
            <a:chExt cx="6635205" cy="1144696"/>
          </a:xfrm>
        </p:grpSpPr>
        <p:sp>
          <p:nvSpPr>
            <p:cNvPr id="2170" name="Shape 2170"/>
            <p:cNvSpPr txBox="1"/>
            <p:nvPr/>
          </p:nvSpPr>
          <p:spPr>
            <a:xfrm>
              <a:off x="2108719" y="3504000"/>
              <a:ext cx="1492799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K[x,j] =</a:t>
              </a:r>
            </a:p>
          </p:txBody>
        </p:sp>
        <p:sp>
          <p:nvSpPr>
            <p:cNvPr id="2171" name="Shape 2171"/>
            <p:cNvSpPr txBox="1"/>
            <p:nvPr/>
          </p:nvSpPr>
          <p:spPr>
            <a:xfrm>
              <a:off x="3833400" y="3762000"/>
              <a:ext cx="39951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max{K[x,j-1], K[x-w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,j-1] + v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  <p:sp>
          <p:nvSpPr>
            <p:cNvPr id="2172" name="Shape 2172"/>
            <p:cNvSpPr txBox="1"/>
            <p:nvPr/>
          </p:nvSpPr>
          <p:spPr>
            <a:xfrm>
              <a:off x="3355900" y="3137953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2173" name="Shape 2173"/>
            <p:cNvSpPr txBox="1"/>
            <p:nvPr/>
          </p:nvSpPr>
          <p:spPr>
            <a:xfrm>
              <a:off x="7814400" y="3745350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otherwise</a:t>
              </a:r>
            </a:p>
          </p:txBody>
        </p:sp>
        <p:sp>
          <p:nvSpPr>
            <p:cNvPr id="2174" name="Shape 2174"/>
            <p:cNvSpPr txBox="1"/>
            <p:nvPr/>
          </p:nvSpPr>
          <p:spPr>
            <a:xfrm>
              <a:off x="3833400" y="3224688"/>
              <a:ext cx="1952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175" name="Shape 2175"/>
            <p:cNvSpPr txBox="1"/>
            <p:nvPr/>
          </p:nvSpPr>
          <p:spPr>
            <a:xfrm>
              <a:off x="7581125" y="3224700"/>
              <a:ext cx="11628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if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or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are 0</a:t>
              </a:r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Shape 218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2181" name="Shape 2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2" name="Shape 2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Shape 2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4" name="Shape 2184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185" name="Shape 2185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186" name="Shape 2186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2187" name="Shape 2187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2188" name="Shape 21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9" name="Shape 2189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3</a:t>
            </a:r>
          </a:p>
        </p:txBody>
      </p:sp>
      <p:sp>
        <p:nvSpPr>
          <p:cNvPr id="2190" name="Shape 2190"/>
          <p:cNvSpPr/>
          <p:nvPr/>
        </p:nvSpPr>
        <p:spPr>
          <a:xfrm>
            <a:off x="1066804" y="16936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191" name="Shape 2191"/>
          <p:cNvSpPr txBox="1"/>
          <p:nvPr/>
        </p:nvSpPr>
        <p:spPr>
          <a:xfrm>
            <a:off x="1066802" y="1429350"/>
            <a:ext cx="6734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x=0</a:t>
            </a:r>
          </a:p>
        </p:txBody>
      </p:sp>
      <p:sp>
        <p:nvSpPr>
          <p:cNvPr id="2192" name="Shape 2192"/>
          <p:cNvSpPr txBox="1"/>
          <p:nvPr/>
        </p:nvSpPr>
        <p:spPr>
          <a:xfrm>
            <a:off x="521601" y="18988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j=0</a:t>
            </a:r>
          </a:p>
        </p:txBody>
      </p:sp>
      <p:sp>
        <p:nvSpPr>
          <p:cNvPr id="2193" name="Shape 2193"/>
          <p:cNvSpPr/>
          <p:nvPr/>
        </p:nvSpPr>
        <p:spPr>
          <a:xfrm>
            <a:off x="1740304" y="1693648"/>
            <a:ext cx="673500" cy="6735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194" name="Shape 2194"/>
          <p:cNvSpPr/>
          <p:nvPr/>
        </p:nvSpPr>
        <p:spPr>
          <a:xfrm>
            <a:off x="2418946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195" name="Shape 2195"/>
          <p:cNvSpPr/>
          <p:nvPr/>
        </p:nvSpPr>
        <p:spPr>
          <a:xfrm>
            <a:off x="30976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196" name="Shape 2196"/>
          <p:cNvSpPr txBox="1"/>
          <p:nvPr/>
        </p:nvSpPr>
        <p:spPr>
          <a:xfrm>
            <a:off x="17403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x=1</a:t>
            </a:r>
          </a:p>
        </p:txBody>
      </p:sp>
      <p:sp>
        <p:nvSpPr>
          <p:cNvPr id="2197" name="Shape 2197"/>
          <p:cNvSpPr txBox="1"/>
          <p:nvPr/>
        </p:nvSpPr>
        <p:spPr>
          <a:xfrm>
            <a:off x="241895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x=2</a:t>
            </a:r>
          </a:p>
        </p:txBody>
      </p:sp>
      <p:sp>
        <p:nvSpPr>
          <p:cNvPr id="2198" name="Shape 2198"/>
          <p:cNvSpPr txBox="1"/>
          <p:nvPr/>
        </p:nvSpPr>
        <p:spPr>
          <a:xfrm>
            <a:off x="30976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x=3</a:t>
            </a:r>
          </a:p>
        </p:txBody>
      </p:sp>
      <p:sp>
        <p:nvSpPr>
          <p:cNvPr id="2199" name="Shape 2199"/>
          <p:cNvSpPr/>
          <p:nvPr/>
        </p:nvSpPr>
        <p:spPr>
          <a:xfrm>
            <a:off x="1066804" y="23683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200" name="Shape 2200"/>
          <p:cNvSpPr/>
          <p:nvPr/>
        </p:nvSpPr>
        <p:spPr>
          <a:xfrm>
            <a:off x="1740304" y="2368348"/>
            <a:ext cx="673500" cy="6735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201" name="Shape 2201"/>
          <p:cNvSpPr/>
          <p:nvPr/>
        </p:nvSpPr>
        <p:spPr>
          <a:xfrm>
            <a:off x="2418946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2" name="Shape 2202"/>
          <p:cNvSpPr/>
          <p:nvPr/>
        </p:nvSpPr>
        <p:spPr>
          <a:xfrm>
            <a:off x="30976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3" name="Shape 2203"/>
          <p:cNvSpPr/>
          <p:nvPr/>
        </p:nvSpPr>
        <p:spPr>
          <a:xfrm>
            <a:off x="1066804" y="3041848"/>
            <a:ext cx="673499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204" name="Shape 2204"/>
          <p:cNvSpPr/>
          <p:nvPr/>
        </p:nvSpPr>
        <p:spPr>
          <a:xfrm>
            <a:off x="17403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5" name="Shape 2205"/>
          <p:cNvSpPr/>
          <p:nvPr/>
        </p:nvSpPr>
        <p:spPr>
          <a:xfrm>
            <a:off x="2418946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6" name="Shape 2206"/>
          <p:cNvSpPr/>
          <p:nvPr/>
        </p:nvSpPr>
        <p:spPr>
          <a:xfrm>
            <a:off x="30976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7" name="Shape 2207"/>
          <p:cNvSpPr/>
          <p:nvPr/>
        </p:nvSpPr>
        <p:spPr>
          <a:xfrm>
            <a:off x="1066804" y="37177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208" name="Shape 2208"/>
          <p:cNvSpPr/>
          <p:nvPr/>
        </p:nvSpPr>
        <p:spPr>
          <a:xfrm>
            <a:off x="17403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9" name="Shape 2209"/>
          <p:cNvSpPr/>
          <p:nvPr/>
        </p:nvSpPr>
        <p:spPr>
          <a:xfrm>
            <a:off x="2418946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0" name="Shape 2210"/>
          <p:cNvSpPr/>
          <p:nvPr/>
        </p:nvSpPr>
        <p:spPr>
          <a:xfrm>
            <a:off x="30976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1" name="Shape 2211"/>
          <p:cNvSpPr txBox="1"/>
          <p:nvPr/>
        </p:nvSpPr>
        <p:spPr>
          <a:xfrm>
            <a:off x="521601" y="25981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j=1</a:t>
            </a:r>
          </a:p>
        </p:txBody>
      </p:sp>
      <p:sp>
        <p:nvSpPr>
          <p:cNvPr id="2212" name="Shape 2212"/>
          <p:cNvSpPr txBox="1"/>
          <p:nvPr/>
        </p:nvSpPr>
        <p:spPr>
          <a:xfrm>
            <a:off x="521601" y="32605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j=2</a:t>
            </a:r>
          </a:p>
        </p:txBody>
      </p:sp>
      <p:sp>
        <p:nvSpPr>
          <p:cNvPr id="2213" name="Shape 2213"/>
          <p:cNvSpPr txBox="1"/>
          <p:nvPr/>
        </p:nvSpPr>
        <p:spPr>
          <a:xfrm>
            <a:off x="521601" y="39229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j=3</a:t>
            </a:r>
          </a:p>
        </p:txBody>
      </p:sp>
      <p:sp>
        <p:nvSpPr>
          <p:cNvPr id="2214" name="Shape 2214"/>
          <p:cNvSpPr/>
          <p:nvPr/>
        </p:nvSpPr>
        <p:spPr>
          <a:xfrm>
            <a:off x="1066802" y="4546049"/>
            <a:ext cx="343200" cy="3432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5" name="Shape 2215"/>
          <p:cNvSpPr txBox="1"/>
          <p:nvPr/>
        </p:nvSpPr>
        <p:spPr>
          <a:xfrm>
            <a:off x="1410000" y="4586100"/>
            <a:ext cx="1174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current entry</a:t>
            </a:r>
          </a:p>
        </p:txBody>
      </p:sp>
      <p:sp>
        <p:nvSpPr>
          <p:cNvPr id="2216" name="Shape 2216"/>
          <p:cNvSpPr/>
          <p:nvPr/>
        </p:nvSpPr>
        <p:spPr>
          <a:xfrm>
            <a:off x="2584102" y="4546049"/>
            <a:ext cx="343200" cy="3432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7" name="Shape 2217"/>
          <p:cNvSpPr txBox="1"/>
          <p:nvPr/>
        </p:nvSpPr>
        <p:spPr>
          <a:xfrm>
            <a:off x="2927300" y="4546050"/>
            <a:ext cx="1430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relevant previous entry</a:t>
            </a:r>
          </a:p>
        </p:txBody>
      </p:sp>
      <p:grpSp>
        <p:nvGrpSpPr>
          <p:cNvPr id="2218" name="Shape 2218"/>
          <p:cNvGrpSpPr/>
          <p:nvPr/>
        </p:nvGrpSpPr>
        <p:grpSpPr>
          <a:xfrm>
            <a:off x="1254394" y="5312703"/>
            <a:ext cx="6635205" cy="1144696"/>
            <a:chOff x="2108719" y="3137953"/>
            <a:chExt cx="6635205" cy="1144696"/>
          </a:xfrm>
        </p:grpSpPr>
        <p:sp>
          <p:nvSpPr>
            <p:cNvPr id="2219" name="Shape 2219"/>
            <p:cNvSpPr txBox="1"/>
            <p:nvPr/>
          </p:nvSpPr>
          <p:spPr>
            <a:xfrm>
              <a:off x="2108719" y="3504000"/>
              <a:ext cx="1492799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K[x,j] =</a:t>
              </a:r>
            </a:p>
          </p:txBody>
        </p:sp>
        <p:sp>
          <p:nvSpPr>
            <p:cNvPr id="2220" name="Shape 2220"/>
            <p:cNvSpPr txBox="1"/>
            <p:nvPr/>
          </p:nvSpPr>
          <p:spPr>
            <a:xfrm>
              <a:off x="3833400" y="3762000"/>
              <a:ext cx="39951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max{</a:t>
              </a:r>
              <a:r>
                <a:rPr b="1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K[x,j-1]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, K[x-w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,j-1] + v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  <p:sp>
          <p:nvSpPr>
            <p:cNvPr id="2221" name="Shape 2221"/>
            <p:cNvSpPr txBox="1"/>
            <p:nvPr/>
          </p:nvSpPr>
          <p:spPr>
            <a:xfrm>
              <a:off x="3355900" y="3137953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2222" name="Shape 2222"/>
            <p:cNvSpPr txBox="1"/>
            <p:nvPr/>
          </p:nvSpPr>
          <p:spPr>
            <a:xfrm>
              <a:off x="7814400" y="3745350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otherwise</a:t>
              </a:r>
            </a:p>
          </p:txBody>
        </p:sp>
        <p:sp>
          <p:nvSpPr>
            <p:cNvPr id="2223" name="Shape 2223"/>
            <p:cNvSpPr txBox="1"/>
            <p:nvPr/>
          </p:nvSpPr>
          <p:spPr>
            <a:xfrm>
              <a:off x="3833400" y="3224688"/>
              <a:ext cx="1952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224" name="Shape 2224"/>
            <p:cNvSpPr txBox="1"/>
            <p:nvPr/>
          </p:nvSpPr>
          <p:spPr>
            <a:xfrm>
              <a:off x="7581125" y="3224700"/>
              <a:ext cx="11628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if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or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are 0</a:t>
              </a:r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Shape 2229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2230" name="Shape 2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Shape 2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Shape 2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33" name="Shape 2233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234" name="Shape 2234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235" name="Shape 2235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2236" name="Shape 2236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2237" name="Shape 22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Shape 2238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3</a:t>
            </a:r>
          </a:p>
        </p:txBody>
      </p:sp>
      <p:sp>
        <p:nvSpPr>
          <p:cNvPr id="2239" name="Shape 2239"/>
          <p:cNvSpPr/>
          <p:nvPr/>
        </p:nvSpPr>
        <p:spPr>
          <a:xfrm>
            <a:off x="1066804" y="1693648"/>
            <a:ext cx="673499" cy="6735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240" name="Shape 2240"/>
          <p:cNvSpPr txBox="1"/>
          <p:nvPr/>
        </p:nvSpPr>
        <p:spPr>
          <a:xfrm>
            <a:off x="1066802" y="1429350"/>
            <a:ext cx="6734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x=0</a:t>
            </a:r>
          </a:p>
        </p:txBody>
      </p:sp>
      <p:sp>
        <p:nvSpPr>
          <p:cNvPr id="2241" name="Shape 2241"/>
          <p:cNvSpPr txBox="1"/>
          <p:nvPr/>
        </p:nvSpPr>
        <p:spPr>
          <a:xfrm>
            <a:off x="521601" y="18988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j=0</a:t>
            </a:r>
          </a:p>
        </p:txBody>
      </p:sp>
      <p:sp>
        <p:nvSpPr>
          <p:cNvPr id="2242" name="Shape 2242"/>
          <p:cNvSpPr/>
          <p:nvPr/>
        </p:nvSpPr>
        <p:spPr>
          <a:xfrm>
            <a:off x="17403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243" name="Shape 2243"/>
          <p:cNvSpPr/>
          <p:nvPr/>
        </p:nvSpPr>
        <p:spPr>
          <a:xfrm>
            <a:off x="2418946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244" name="Shape 2244"/>
          <p:cNvSpPr/>
          <p:nvPr/>
        </p:nvSpPr>
        <p:spPr>
          <a:xfrm>
            <a:off x="30976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245" name="Shape 2245"/>
          <p:cNvSpPr txBox="1"/>
          <p:nvPr/>
        </p:nvSpPr>
        <p:spPr>
          <a:xfrm>
            <a:off x="17403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x=1</a:t>
            </a:r>
          </a:p>
        </p:txBody>
      </p:sp>
      <p:sp>
        <p:nvSpPr>
          <p:cNvPr id="2246" name="Shape 2246"/>
          <p:cNvSpPr txBox="1"/>
          <p:nvPr/>
        </p:nvSpPr>
        <p:spPr>
          <a:xfrm>
            <a:off x="241895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x=2</a:t>
            </a:r>
          </a:p>
        </p:txBody>
      </p:sp>
      <p:sp>
        <p:nvSpPr>
          <p:cNvPr id="2247" name="Shape 2247"/>
          <p:cNvSpPr txBox="1"/>
          <p:nvPr/>
        </p:nvSpPr>
        <p:spPr>
          <a:xfrm>
            <a:off x="30976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x=3</a:t>
            </a:r>
          </a:p>
        </p:txBody>
      </p:sp>
      <p:sp>
        <p:nvSpPr>
          <p:cNvPr id="2248" name="Shape 2248"/>
          <p:cNvSpPr/>
          <p:nvPr/>
        </p:nvSpPr>
        <p:spPr>
          <a:xfrm>
            <a:off x="1066804" y="23683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249" name="Shape 2249"/>
          <p:cNvSpPr/>
          <p:nvPr/>
        </p:nvSpPr>
        <p:spPr>
          <a:xfrm>
            <a:off x="1740304" y="2368348"/>
            <a:ext cx="673500" cy="6735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250" name="Shape 2250"/>
          <p:cNvSpPr/>
          <p:nvPr/>
        </p:nvSpPr>
        <p:spPr>
          <a:xfrm>
            <a:off x="2418946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51" name="Shape 2251"/>
          <p:cNvSpPr/>
          <p:nvPr/>
        </p:nvSpPr>
        <p:spPr>
          <a:xfrm>
            <a:off x="30976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52" name="Shape 2252"/>
          <p:cNvSpPr/>
          <p:nvPr/>
        </p:nvSpPr>
        <p:spPr>
          <a:xfrm>
            <a:off x="1066804" y="3041848"/>
            <a:ext cx="673499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253" name="Shape 2253"/>
          <p:cNvSpPr/>
          <p:nvPr/>
        </p:nvSpPr>
        <p:spPr>
          <a:xfrm>
            <a:off x="17403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54" name="Shape 2254"/>
          <p:cNvSpPr/>
          <p:nvPr/>
        </p:nvSpPr>
        <p:spPr>
          <a:xfrm>
            <a:off x="2418946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55" name="Shape 2255"/>
          <p:cNvSpPr/>
          <p:nvPr/>
        </p:nvSpPr>
        <p:spPr>
          <a:xfrm>
            <a:off x="30976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56" name="Shape 2256"/>
          <p:cNvSpPr/>
          <p:nvPr/>
        </p:nvSpPr>
        <p:spPr>
          <a:xfrm>
            <a:off x="1066804" y="37177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257" name="Shape 2257"/>
          <p:cNvSpPr/>
          <p:nvPr/>
        </p:nvSpPr>
        <p:spPr>
          <a:xfrm>
            <a:off x="17403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58" name="Shape 2258"/>
          <p:cNvSpPr/>
          <p:nvPr/>
        </p:nvSpPr>
        <p:spPr>
          <a:xfrm>
            <a:off x="2418946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59" name="Shape 2259"/>
          <p:cNvSpPr/>
          <p:nvPr/>
        </p:nvSpPr>
        <p:spPr>
          <a:xfrm>
            <a:off x="30976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60" name="Shape 2260"/>
          <p:cNvSpPr txBox="1"/>
          <p:nvPr/>
        </p:nvSpPr>
        <p:spPr>
          <a:xfrm>
            <a:off x="521601" y="25981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j=1</a:t>
            </a:r>
          </a:p>
        </p:txBody>
      </p:sp>
      <p:sp>
        <p:nvSpPr>
          <p:cNvPr id="2261" name="Shape 2261"/>
          <p:cNvSpPr txBox="1"/>
          <p:nvPr/>
        </p:nvSpPr>
        <p:spPr>
          <a:xfrm>
            <a:off x="521601" y="32605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j=2</a:t>
            </a:r>
          </a:p>
        </p:txBody>
      </p:sp>
      <p:sp>
        <p:nvSpPr>
          <p:cNvPr id="2262" name="Shape 2262"/>
          <p:cNvSpPr txBox="1"/>
          <p:nvPr/>
        </p:nvSpPr>
        <p:spPr>
          <a:xfrm>
            <a:off x="521601" y="39229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j=3</a:t>
            </a:r>
          </a:p>
        </p:txBody>
      </p:sp>
      <p:pic>
        <p:nvPicPr>
          <p:cNvPr id="2263" name="Shape 2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2623555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4" name="Shape 2264"/>
          <p:cNvSpPr/>
          <p:nvPr/>
        </p:nvSpPr>
        <p:spPr>
          <a:xfrm>
            <a:off x="1066802" y="4546049"/>
            <a:ext cx="343200" cy="3432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65" name="Shape 2265"/>
          <p:cNvSpPr txBox="1"/>
          <p:nvPr/>
        </p:nvSpPr>
        <p:spPr>
          <a:xfrm>
            <a:off x="1410000" y="4586100"/>
            <a:ext cx="1174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current entry</a:t>
            </a:r>
          </a:p>
        </p:txBody>
      </p:sp>
      <p:sp>
        <p:nvSpPr>
          <p:cNvPr id="2266" name="Shape 2266"/>
          <p:cNvSpPr/>
          <p:nvPr/>
        </p:nvSpPr>
        <p:spPr>
          <a:xfrm>
            <a:off x="2584102" y="4546049"/>
            <a:ext cx="343200" cy="3432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67" name="Shape 2267"/>
          <p:cNvSpPr txBox="1"/>
          <p:nvPr/>
        </p:nvSpPr>
        <p:spPr>
          <a:xfrm>
            <a:off x="2927300" y="4546050"/>
            <a:ext cx="1430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relevant previous entry</a:t>
            </a:r>
          </a:p>
        </p:txBody>
      </p:sp>
      <p:grpSp>
        <p:nvGrpSpPr>
          <p:cNvPr id="2268" name="Shape 2268"/>
          <p:cNvGrpSpPr/>
          <p:nvPr/>
        </p:nvGrpSpPr>
        <p:grpSpPr>
          <a:xfrm>
            <a:off x="1254394" y="5312703"/>
            <a:ext cx="6635205" cy="1144696"/>
            <a:chOff x="2108719" y="3137953"/>
            <a:chExt cx="6635205" cy="1144696"/>
          </a:xfrm>
        </p:grpSpPr>
        <p:sp>
          <p:nvSpPr>
            <p:cNvPr id="2269" name="Shape 2269"/>
            <p:cNvSpPr txBox="1"/>
            <p:nvPr/>
          </p:nvSpPr>
          <p:spPr>
            <a:xfrm>
              <a:off x="2108719" y="3504000"/>
              <a:ext cx="1492799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K[x,j] =</a:t>
              </a:r>
            </a:p>
          </p:txBody>
        </p:sp>
        <p:sp>
          <p:nvSpPr>
            <p:cNvPr id="2270" name="Shape 2270"/>
            <p:cNvSpPr txBox="1"/>
            <p:nvPr/>
          </p:nvSpPr>
          <p:spPr>
            <a:xfrm>
              <a:off x="3833400" y="3762000"/>
              <a:ext cx="39951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max{K[x,j-1], </a:t>
              </a:r>
              <a:r>
                <a:rPr b="1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K[x-w</a:t>
              </a:r>
              <a:r>
                <a:rPr b="1" baseline="-25000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,j-1] + v</a:t>
              </a:r>
              <a:r>
                <a:rPr b="1" baseline="-25000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  <p:sp>
          <p:nvSpPr>
            <p:cNvPr id="2271" name="Shape 2271"/>
            <p:cNvSpPr txBox="1"/>
            <p:nvPr/>
          </p:nvSpPr>
          <p:spPr>
            <a:xfrm>
              <a:off x="3355900" y="3137953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2272" name="Shape 2272"/>
            <p:cNvSpPr txBox="1"/>
            <p:nvPr/>
          </p:nvSpPr>
          <p:spPr>
            <a:xfrm>
              <a:off x="7814400" y="3745350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otherwise</a:t>
              </a:r>
            </a:p>
          </p:txBody>
        </p:sp>
        <p:sp>
          <p:nvSpPr>
            <p:cNvPr id="2273" name="Shape 2273"/>
            <p:cNvSpPr txBox="1"/>
            <p:nvPr/>
          </p:nvSpPr>
          <p:spPr>
            <a:xfrm>
              <a:off x="3833400" y="3224688"/>
              <a:ext cx="1952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274" name="Shape 2274"/>
            <p:cNvSpPr txBox="1"/>
            <p:nvPr/>
          </p:nvSpPr>
          <p:spPr>
            <a:xfrm>
              <a:off x="7581125" y="3224700"/>
              <a:ext cx="11628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if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or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are 0</a:t>
              </a: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Shape 2279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2280" name="Shape 2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1" name="Shape 2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Shape 22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83" name="Shape 2283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284" name="Shape 2284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285" name="Shape 2285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2286" name="Shape 2286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2287" name="Shape 22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8" name="Shape 2288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3</a:t>
            </a:r>
          </a:p>
        </p:txBody>
      </p:sp>
      <p:sp>
        <p:nvSpPr>
          <p:cNvPr id="2289" name="Shape 2289"/>
          <p:cNvSpPr/>
          <p:nvPr/>
        </p:nvSpPr>
        <p:spPr>
          <a:xfrm>
            <a:off x="1066804" y="16936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290" name="Shape 2290"/>
          <p:cNvSpPr txBox="1"/>
          <p:nvPr/>
        </p:nvSpPr>
        <p:spPr>
          <a:xfrm>
            <a:off x="1066802" y="1429350"/>
            <a:ext cx="6734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x=0</a:t>
            </a:r>
          </a:p>
        </p:txBody>
      </p:sp>
      <p:sp>
        <p:nvSpPr>
          <p:cNvPr id="2291" name="Shape 2291"/>
          <p:cNvSpPr txBox="1"/>
          <p:nvPr/>
        </p:nvSpPr>
        <p:spPr>
          <a:xfrm>
            <a:off x="521601" y="18988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j=0</a:t>
            </a:r>
          </a:p>
        </p:txBody>
      </p:sp>
      <p:sp>
        <p:nvSpPr>
          <p:cNvPr id="2292" name="Shape 2292"/>
          <p:cNvSpPr/>
          <p:nvPr/>
        </p:nvSpPr>
        <p:spPr>
          <a:xfrm>
            <a:off x="17403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293" name="Shape 2293"/>
          <p:cNvSpPr/>
          <p:nvPr/>
        </p:nvSpPr>
        <p:spPr>
          <a:xfrm>
            <a:off x="2418946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294" name="Shape 2294"/>
          <p:cNvSpPr/>
          <p:nvPr/>
        </p:nvSpPr>
        <p:spPr>
          <a:xfrm>
            <a:off x="30976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295" name="Shape 2295"/>
          <p:cNvSpPr txBox="1"/>
          <p:nvPr/>
        </p:nvSpPr>
        <p:spPr>
          <a:xfrm>
            <a:off x="17403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x=1</a:t>
            </a:r>
          </a:p>
        </p:txBody>
      </p:sp>
      <p:sp>
        <p:nvSpPr>
          <p:cNvPr id="2296" name="Shape 2296"/>
          <p:cNvSpPr txBox="1"/>
          <p:nvPr/>
        </p:nvSpPr>
        <p:spPr>
          <a:xfrm>
            <a:off x="241895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x=2</a:t>
            </a:r>
          </a:p>
        </p:txBody>
      </p:sp>
      <p:sp>
        <p:nvSpPr>
          <p:cNvPr id="2297" name="Shape 2297"/>
          <p:cNvSpPr txBox="1"/>
          <p:nvPr/>
        </p:nvSpPr>
        <p:spPr>
          <a:xfrm>
            <a:off x="30976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x=3</a:t>
            </a:r>
          </a:p>
        </p:txBody>
      </p:sp>
      <p:sp>
        <p:nvSpPr>
          <p:cNvPr id="2298" name="Shape 2298"/>
          <p:cNvSpPr/>
          <p:nvPr/>
        </p:nvSpPr>
        <p:spPr>
          <a:xfrm>
            <a:off x="1066804" y="23683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299" name="Shape 2299"/>
          <p:cNvSpPr/>
          <p:nvPr/>
        </p:nvSpPr>
        <p:spPr>
          <a:xfrm>
            <a:off x="1740304" y="2368348"/>
            <a:ext cx="673500" cy="6735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300" name="Shape 2300"/>
          <p:cNvSpPr/>
          <p:nvPr/>
        </p:nvSpPr>
        <p:spPr>
          <a:xfrm>
            <a:off x="2418946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01" name="Shape 2301"/>
          <p:cNvSpPr/>
          <p:nvPr/>
        </p:nvSpPr>
        <p:spPr>
          <a:xfrm>
            <a:off x="30976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02" name="Shape 2302"/>
          <p:cNvSpPr/>
          <p:nvPr/>
        </p:nvSpPr>
        <p:spPr>
          <a:xfrm>
            <a:off x="1066804" y="3041848"/>
            <a:ext cx="673499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303" name="Shape 2303"/>
          <p:cNvSpPr/>
          <p:nvPr/>
        </p:nvSpPr>
        <p:spPr>
          <a:xfrm>
            <a:off x="1740304" y="3041848"/>
            <a:ext cx="673500" cy="673499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304" name="Shape 2304"/>
          <p:cNvSpPr/>
          <p:nvPr/>
        </p:nvSpPr>
        <p:spPr>
          <a:xfrm>
            <a:off x="2418946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05" name="Shape 2305"/>
          <p:cNvSpPr/>
          <p:nvPr/>
        </p:nvSpPr>
        <p:spPr>
          <a:xfrm>
            <a:off x="30976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06" name="Shape 2306"/>
          <p:cNvSpPr/>
          <p:nvPr/>
        </p:nvSpPr>
        <p:spPr>
          <a:xfrm>
            <a:off x="1066804" y="37177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307" name="Shape 2307"/>
          <p:cNvSpPr/>
          <p:nvPr/>
        </p:nvSpPr>
        <p:spPr>
          <a:xfrm>
            <a:off x="17403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08" name="Shape 2308"/>
          <p:cNvSpPr/>
          <p:nvPr/>
        </p:nvSpPr>
        <p:spPr>
          <a:xfrm>
            <a:off x="2418946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09" name="Shape 2309"/>
          <p:cNvSpPr/>
          <p:nvPr/>
        </p:nvSpPr>
        <p:spPr>
          <a:xfrm>
            <a:off x="30976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10" name="Shape 2310"/>
          <p:cNvSpPr txBox="1"/>
          <p:nvPr/>
        </p:nvSpPr>
        <p:spPr>
          <a:xfrm>
            <a:off x="521601" y="25981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j=1</a:t>
            </a:r>
          </a:p>
        </p:txBody>
      </p:sp>
      <p:sp>
        <p:nvSpPr>
          <p:cNvPr id="2311" name="Shape 2311"/>
          <p:cNvSpPr txBox="1"/>
          <p:nvPr/>
        </p:nvSpPr>
        <p:spPr>
          <a:xfrm>
            <a:off x="521601" y="32605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j=2</a:t>
            </a:r>
          </a:p>
        </p:txBody>
      </p:sp>
      <p:sp>
        <p:nvSpPr>
          <p:cNvPr id="2312" name="Shape 2312"/>
          <p:cNvSpPr txBox="1"/>
          <p:nvPr/>
        </p:nvSpPr>
        <p:spPr>
          <a:xfrm>
            <a:off x="521601" y="39229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j=3</a:t>
            </a:r>
          </a:p>
        </p:txBody>
      </p:sp>
      <p:pic>
        <p:nvPicPr>
          <p:cNvPr id="2313" name="Shape 2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262355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4" name="Shape 2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49" y="3288547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Shape 2315"/>
          <p:cNvSpPr/>
          <p:nvPr/>
        </p:nvSpPr>
        <p:spPr>
          <a:xfrm>
            <a:off x="1066802" y="4546049"/>
            <a:ext cx="343200" cy="3432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16" name="Shape 2316"/>
          <p:cNvSpPr txBox="1"/>
          <p:nvPr/>
        </p:nvSpPr>
        <p:spPr>
          <a:xfrm>
            <a:off x="1410000" y="4586100"/>
            <a:ext cx="1174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current entry</a:t>
            </a:r>
          </a:p>
        </p:txBody>
      </p:sp>
      <p:sp>
        <p:nvSpPr>
          <p:cNvPr id="2317" name="Shape 2317"/>
          <p:cNvSpPr/>
          <p:nvPr/>
        </p:nvSpPr>
        <p:spPr>
          <a:xfrm>
            <a:off x="2584102" y="4546049"/>
            <a:ext cx="343200" cy="3432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18" name="Shape 2318"/>
          <p:cNvSpPr txBox="1"/>
          <p:nvPr/>
        </p:nvSpPr>
        <p:spPr>
          <a:xfrm>
            <a:off x="2927300" y="4546050"/>
            <a:ext cx="1430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relevant previous entry</a:t>
            </a:r>
          </a:p>
        </p:txBody>
      </p:sp>
      <p:grpSp>
        <p:nvGrpSpPr>
          <p:cNvPr id="2319" name="Shape 2319"/>
          <p:cNvGrpSpPr/>
          <p:nvPr/>
        </p:nvGrpSpPr>
        <p:grpSpPr>
          <a:xfrm>
            <a:off x="1254394" y="5312703"/>
            <a:ext cx="6635205" cy="1144696"/>
            <a:chOff x="2108719" y="3137953"/>
            <a:chExt cx="6635205" cy="1144696"/>
          </a:xfrm>
        </p:grpSpPr>
        <p:sp>
          <p:nvSpPr>
            <p:cNvPr id="2320" name="Shape 2320"/>
            <p:cNvSpPr txBox="1"/>
            <p:nvPr/>
          </p:nvSpPr>
          <p:spPr>
            <a:xfrm>
              <a:off x="2108719" y="3504000"/>
              <a:ext cx="1492799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K[x,j] =</a:t>
              </a:r>
            </a:p>
          </p:txBody>
        </p:sp>
        <p:sp>
          <p:nvSpPr>
            <p:cNvPr id="2321" name="Shape 2321"/>
            <p:cNvSpPr txBox="1"/>
            <p:nvPr/>
          </p:nvSpPr>
          <p:spPr>
            <a:xfrm>
              <a:off x="3833400" y="3762000"/>
              <a:ext cx="39951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max{</a:t>
              </a:r>
              <a:r>
                <a:rPr b="1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K[x,j-1]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, K[x-w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,j-1] + v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  <p:sp>
          <p:nvSpPr>
            <p:cNvPr id="2322" name="Shape 2322"/>
            <p:cNvSpPr txBox="1"/>
            <p:nvPr/>
          </p:nvSpPr>
          <p:spPr>
            <a:xfrm>
              <a:off x="3355900" y="3137953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2323" name="Shape 2323"/>
            <p:cNvSpPr txBox="1"/>
            <p:nvPr/>
          </p:nvSpPr>
          <p:spPr>
            <a:xfrm>
              <a:off x="7814400" y="3745350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otherwise</a:t>
              </a:r>
            </a:p>
          </p:txBody>
        </p:sp>
        <p:sp>
          <p:nvSpPr>
            <p:cNvPr id="2324" name="Shape 2324"/>
            <p:cNvSpPr txBox="1"/>
            <p:nvPr/>
          </p:nvSpPr>
          <p:spPr>
            <a:xfrm>
              <a:off x="3833400" y="3224688"/>
              <a:ext cx="1952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325" name="Shape 2325"/>
            <p:cNvSpPr txBox="1"/>
            <p:nvPr/>
          </p:nvSpPr>
          <p:spPr>
            <a:xfrm>
              <a:off x="7581125" y="3224700"/>
              <a:ext cx="11628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if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or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are 0</a:t>
              </a:r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Shape 233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2331" name="Shape 2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2" name="Shape 2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3" name="Shape 23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34" name="Shape 2334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335" name="Shape 2335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336" name="Shape 2336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2337" name="Shape 2337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2338" name="Shape 23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9" name="Shape 2339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3</a:t>
            </a:r>
          </a:p>
        </p:txBody>
      </p:sp>
      <p:sp>
        <p:nvSpPr>
          <p:cNvPr id="2340" name="Shape 2340"/>
          <p:cNvSpPr/>
          <p:nvPr/>
        </p:nvSpPr>
        <p:spPr>
          <a:xfrm>
            <a:off x="1066804" y="16936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341" name="Shape 2341"/>
          <p:cNvSpPr txBox="1"/>
          <p:nvPr/>
        </p:nvSpPr>
        <p:spPr>
          <a:xfrm>
            <a:off x="1066802" y="1429350"/>
            <a:ext cx="6734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x=0</a:t>
            </a:r>
          </a:p>
        </p:txBody>
      </p:sp>
      <p:sp>
        <p:nvSpPr>
          <p:cNvPr id="2342" name="Shape 2342"/>
          <p:cNvSpPr txBox="1"/>
          <p:nvPr/>
        </p:nvSpPr>
        <p:spPr>
          <a:xfrm>
            <a:off x="521601" y="18988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j=0</a:t>
            </a:r>
          </a:p>
        </p:txBody>
      </p:sp>
      <p:sp>
        <p:nvSpPr>
          <p:cNvPr id="2343" name="Shape 2343"/>
          <p:cNvSpPr/>
          <p:nvPr/>
        </p:nvSpPr>
        <p:spPr>
          <a:xfrm>
            <a:off x="17403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344" name="Shape 2344"/>
          <p:cNvSpPr/>
          <p:nvPr/>
        </p:nvSpPr>
        <p:spPr>
          <a:xfrm>
            <a:off x="2418946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345" name="Shape 2345"/>
          <p:cNvSpPr/>
          <p:nvPr/>
        </p:nvSpPr>
        <p:spPr>
          <a:xfrm>
            <a:off x="30976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346" name="Shape 2346"/>
          <p:cNvSpPr txBox="1"/>
          <p:nvPr/>
        </p:nvSpPr>
        <p:spPr>
          <a:xfrm>
            <a:off x="17403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x=1</a:t>
            </a:r>
          </a:p>
        </p:txBody>
      </p:sp>
      <p:sp>
        <p:nvSpPr>
          <p:cNvPr id="2347" name="Shape 2347"/>
          <p:cNvSpPr txBox="1"/>
          <p:nvPr/>
        </p:nvSpPr>
        <p:spPr>
          <a:xfrm>
            <a:off x="241895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x=2</a:t>
            </a:r>
          </a:p>
        </p:txBody>
      </p:sp>
      <p:sp>
        <p:nvSpPr>
          <p:cNvPr id="2348" name="Shape 2348"/>
          <p:cNvSpPr txBox="1"/>
          <p:nvPr/>
        </p:nvSpPr>
        <p:spPr>
          <a:xfrm>
            <a:off x="30976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x=3</a:t>
            </a:r>
          </a:p>
        </p:txBody>
      </p:sp>
      <p:sp>
        <p:nvSpPr>
          <p:cNvPr id="2349" name="Shape 2349"/>
          <p:cNvSpPr/>
          <p:nvPr/>
        </p:nvSpPr>
        <p:spPr>
          <a:xfrm>
            <a:off x="1066804" y="23683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350" name="Shape 2350"/>
          <p:cNvSpPr/>
          <p:nvPr/>
        </p:nvSpPr>
        <p:spPr>
          <a:xfrm>
            <a:off x="17403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351" name="Shape 2351"/>
          <p:cNvSpPr/>
          <p:nvPr/>
        </p:nvSpPr>
        <p:spPr>
          <a:xfrm>
            <a:off x="2418946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52" name="Shape 2352"/>
          <p:cNvSpPr/>
          <p:nvPr/>
        </p:nvSpPr>
        <p:spPr>
          <a:xfrm>
            <a:off x="30976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53" name="Shape 2353"/>
          <p:cNvSpPr/>
          <p:nvPr/>
        </p:nvSpPr>
        <p:spPr>
          <a:xfrm>
            <a:off x="1066804" y="3041848"/>
            <a:ext cx="673499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354" name="Shape 2354"/>
          <p:cNvSpPr/>
          <p:nvPr/>
        </p:nvSpPr>
        <p:spPr>
          <a:xfrm>
            <a:off x="1740304" y="3041848"/>
            <a:ext cx="673500" cy="673499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355" name="Shape 2355"/>
          <p:cNvSpPr/>
          <p:nvPr/>
        </p:nvSpPr>
        <p:spPr>
          <a:xfrm>
            <a:off x="2418946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56" name="Shape 2356"/>
          <p:cNvSpPr/>
          <p:nvPr/>
        </p:nvSpPr>
        <p:spPr>
          <a:xfrm>
            <a:off x="30976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57" name="Shape 2357"/>
          <p:cNvSpPr/>
          <p:nvPr/>
        </p:nvSpPr>
        <p:spPr>
          <a:xfrm>
            <a:off x="1066804" y="37177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358" name="Shape 2358"/>
          <p:cNvSpPr/>
          <p:nvPr/>
        </p:nvSpPr>
        <p:spPr>
          <a:xfrm>
            <a:off x="1740304" y="3717748"/>
            <a:ext cx="673500" cy="6735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359" name="Shape 2359"/>
          <p:cNvSpPr/>
          <p:nvPr/>
        </p:nvSpPr>
        <p:spPr>
          <a:xfrm>
            <a:off x="2418946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60" name="Shape 2360"/>
          <p:cNvSpPr/>
          <p:nvPr/>
        </p:nvSpPr>
        <p:spPr>
          <a:xfrm>
            <a:off x="30976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61" name="Shape 2361"/>
          <p:cNvSpPr txBox="1"/>
          <p:nvPr/>
        </p:nvSpPr>
        <p:spPr>
          <a:xfrm>
            <a:off x="521601" y="25981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j=1</a:t>
            </a:r>
          </a:p>
        </p:txBody>
      </p:sp>
      <p:sp>
        <p:nvSpPr>
          <p:cNvPr id="2362" name="Shape 2362"/>
          <p:cNvSpPr txBox="1"/>
          <p:nvPr/>
        </p:nvSpPr>
        <p:spPr>
          <a:xfrm>
            <a:off x="521601" y="32605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j=2</a:t>
            </a:r>
          </a:p>
        </p:txBody>
      </p:sp>
      <p:sp>
        <p:nvSpPr>
          <p:cNvPr id="2363" name="Shape 2363"/>
          <p:cNvSpPr txBox="1"/>
          <p:nvPr/>
        </p:nvSpPr>
        <p:spPr>
          <a:xfrm>
            <a:off x="521601" y="39229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j=3</a:t>
            </a:r>
          </a:p>
        </p:txBody>
      </p:sp>
      <p:pic>
        <p:nvPicPr>
          <p:cNvPr id="2364" name="Shape 2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262355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5" name="Shape 2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49" y="3288547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6" name="Shape 2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3964249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7" name="Shape 2367"/>
          <p:cNvSpPr/>
          <p:nvPr/>
        </p:nvSpPr>
        <p:spPr>
          <a:xfrm>
            <a:off x="1066802" y="4546049"/>
            <a:ext cx="343200" cy="3432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68" name="Shape 2368"/>
          <p:cNvSpPr txBox="1"/>
          <p:nvPr/>
        </p:nvSpPr>
        <p:spPr>
          <a:xfrm>
            <a:off x="1410000" y="4586100"/>
            <a:ext cx="1174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current entry</a:t>
            </a:r>
          </a:p>
        </p:txBody>
      </p:sp>
      <p:sp>
        <p:nvSpPr>
          <p:cNvPr id="2369" name="Shape 2369"/>
          <p:cNvSpPr/>
          <p:nvPr/>
        </p:nvSpPr>
        <p:spPr>
          <a:xfrm>
            <a:off x="2584102" y="4546049"/>
            <a:ext cx="343200" cy="3432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70" name="Shape 2370"/>
          <p:cNvSpPr txBox="1"/>
          <p:nvPr/>
        </p:nvSpPr>
        <p:spPr>
          <a:xfrm>
            <a:off x="2927300" y="4546050"/>
            <a:ext cx="1430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relevant previous entry</a:t>
            </a:r>
          </a:p>
        </p:txBody>
      </p:sp>
      <p:grpSp>
        <p:nvGrpSpPr>
          <p:cNvPr id="2371" name="Shape 2371"/>
          <p:cNvGrpSpPr/>
          <p:nvPr/>
        </p:nvGrpSpPr>
        <p:grpSpPr>
          <a:xfrm>
            <a:off x="1254394" y="5312703"/>
            <a:ext cx="6635205" cy="1144696"/>
            <a:chOff x="2108719" y="3137953"/>
            <a:chExt cx="6635205" cy="1144696"/>
          </a:xfrm>
        </p:grpSpPr>
        <p:sp>
          <p:nvSpPr>
            <p:cNvPr id="2372" name="Shape 2372"/>
            <p:cNvSpPr txBox="1"/>
            <p:nvPr/>
          </p:nvSpPr>
          <p:spPr>
            <a:xfrm>
              <a:off x="2108719" y="3504000"/>
              <a:ext cx="1492799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K[x,j] =</a:t>
              </a:r>
            </a:p>
          </p:txBody>
        </p:sp>
        <p:sp>
          <p:nvSpPr>
            <p:cNvPr id="2373" name="Shape 2373"/>
            <p:cNvSpPr txBox="1"/>
            <p:nvPr/>
          </p:nvSpPr>
          <p:spPr>
            <a:xfrm>
              <a:off x="3833400" y="3762000"/>
              <a:ext cx="39951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max{</a:t>
              </a:r>
              <a:r>
                <a:rPr b="1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K[x,j-1]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, K[x-w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,j-1] + v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  <p:sp>
          <p:nvSpPr>
            <p:cNvPr id="2374" name="Shape 2374"/>
            <p:cNvSpPr txBox="1"/>
            <p:nvPr/>
          </p:nvSpPr>
          <p:spPr>
            <a:xfrm>
              <a:off x="3355900" y="3137953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2375" name="Shape 2375"/>
            <p:cNvSpPr txBox="1"/>
            <p:nvPr/>
          </p:nvSpPr>
          <p:spPr>
            <a:xfrm>
              <a:off x="7814400" y="3745350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otherwise</a:t>
              </a:r>
            </a:p>
          </p:txBody>
        </p:sp>
        <p:sp>
          <p:nvSpPr>
            <p:cNvPr id="2376" name="Shape 2376"/>
            <p:cNvSpPr txBox="1"/>
            <p:nvPr/>
          </p:nvSpPr>
          <p:spPr>
            <a:xfrm>
              <a:off x="3833400" y="3224688"/>
              <a:ext cx="1952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377" name="Shape 2377"/>
            <p:cNvSpPr txBox="1"/>
            <p:nvPr/>
          </p:nvSpPr>
          <p:spPr>
            <a:xfrm>
              <a:off x="7581125" y="3224700"/>
              <a:ext cx="11628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if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or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are 0</a:t>
              </a: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Shape 238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2383" name="Shape 2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4" name="Shape 2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5" name="Shape 23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6" name="Shape 2386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387" name="Shape 2387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388" name="Shape 2388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2389" name="Shape 2389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2390" name="Shape 23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1" name="Shape 2391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3</a:t>
            </a:r>
          </a:p>
        </p:txBody>
      </p:sp>
      <p:sp>
        <p:nvSpPr>
          <p:cNvPr id="2392" name="Shape 2392"/>
          <p:cNvSpPr/>
          <p:nvPr/>
        </p:nvSpPr>
        <p:spPr>
          <a:xfrm>
            <a:off x="1066804" y="16936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393" name="Shape 2393"/>
          <p:cNvSpPr txBox="1"/>
          <p:nvPr/>
        </p:nvSpPr>
        <p:spPr>
          <a:xfrm>
            <a:off x="1066802" y="1429350"/>
            <a:ext cx="6734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x=0</a:t>
            </a:r>
          </a:p>
        </p:txBody>
      </p:sp>
      <p:sp>
        <p:nvSpPr>
          <p:cNvPr id="2394" name="Shape 2394"/>
          <p:cNvSpPr txBox="1"/>
          <p:nvPr/>
        </p:nvSpPr>
        <p:spPr>
          <a:xfrm>
            <a:off x="521601" y="18988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j=0</a:t>
            </a:r>
          </a:p>
        </p:txBody>
      </p:sp>
      <p:sp>
        <p:nvSpPr>
          <p:cNvPr id="2395" name="Shape 2395"/>
          <p:cNvSpPr/>
          <p:nvPr/>
        </p:nvSpPr>
        <p:spPr>
          <a:xfrm>
            <a:off x="17403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396" name="Shape 2396"/>
          <p:cNvSpPr/>
          <p:nvPr/>
        </p:nvSpPr>
        <p:spPr>
          <a:xfrm>
            <a:off x="2418946" y="1693648"/>
            <a:ext cx="673500" cy="6735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397" name="Shape 2397"/>
          <p:cNvSpPr/>
          <p:nvPr/>
        </p:nvSpPr>
        <p:spPr>
          <a:xfrm>
            <a:off x="30976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398" name="Shape 2398"/>
          <p:cNvSpPr txBox="1"/>
          <p:nvPr/>
        </p:nvSpPr>
        <p:spPr>
          <a:xfrm>
            <a:off x="17403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x=1</a:t>
            </a:r>
          </a:p>
        </p:txBody>
      </p:sp>
      <p:sp>
        <p:nvSpPr>
          <p:cNvPr id="2399" name="Shape 2399"/>
          <p:cNvSpPr txBox="1"/>
          <p:nvPr/>
        </p:nvSpPr>
        <p:spPr>
          <a:xfrm>
            <a:off x="241895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x=2</a:t>
            </a:r>
          </a:p>
        </p:txBody>
      </p:sp>
      <p:sp>
        <p:nvSpPr>
          <p:cNvPr id="2400" name="Shape 2400"/>
          <p:cNvSpPr txBox="1"/>
          <p:nvPr/>
        </p:nvSpPr>
        <p:spPr>
          <a:xfrm>
            <a:off x="30976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x=3</a:t>
            </a:r>
          </a:p>
        </p:txBody>
      </p:sp>
      <p:sp>
        <p:nvSpPr>
          <p:cNvPr id="2401" name="Shape 2401"/>
          <p:cNvSpPr/>
          <p:nvPr/>
        </p:nvSpPr>
        <p:spPr>
          <a:xfrm>
            <a:off x="1066804" y="23683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402" name="Shape 2402"/>
          <p:cNvSpPr/>
          <p:nvPr/>
        </p:nvSpPr>
        <p:spPr>
          <a:xfrm>
            <a:off x="17403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403" name="Shape 2403"/>
          <p:cNvSpPr/>
          <p:nvPr/>
        </p:nvSpPr>
        <p:spPr>
          <a:xfrm>
            <a:off x="2418946" y="2368348"/>
            <a:ext cx="673500" cy="6735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404" name="Shape 2404"/>
          <p:cNvSpPr/>
          <p:nvPr/>
        </p:nvSpPr>
        <p:spPr>
          <a:xfrm>
            <a:off x="30976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05" name="Shape 2405"/>
          <p:cNvSpPr/>
          <p:nvPr/>
        </p:nvSpPr>
        <p:spPr>
          <a:xfrm>
            <a:off x="1066804" y="3041848"/>
            <a:ext cx="673499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406" name="Shape 2406"/>
          <p:cNvSpPr/>
          <p:nvPr/>
        </p:nvSpPr>
        <p:spPr>
          <a:xfrm>
            <a:off x="17403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407" name="Shape 2407"/>
          <p:cNvSpPr/>
          <p:nvPr/>
        </p:nvSpPr>
        <p:spPr>
          <a:xfrm>
            <a:off x="2418946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08" name="Shape 2408"/>
          <p:cNvSpPr/>
          <p:nvPr/>
        </p:nvSpPr>
        <p:spPr>
          <a:xfrm>
            <a:off x="30976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09" name="Shape 2409"/>
          <p:cNvSpPr/>
          <p:nvPr/>
        </p:nvSpPr>
        <p:spPr>
          <a:xfrm>
            <a:off x="1066804" y="37177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410" name="Shape 2410"/>
          <p:cNvSpPr/>
          <p:nvPr/>
        </p:nvSpPr>
        <p:spPr>
          <a:xfrm>
            <a:off x="17403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411" name="Shape 2411"/>
          <p:cNvSpPr/>
          <p:nvPr/>
        </p:nvSpPr>
        <p:spPr>
          <a:xfrm>
            <a:off x="2418946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12" name="Shape 2412"/>
          <p:cNvSpPr/>
          <p:nvPr/>
        </p:nvSpPr>
        <p:spPr>
          <a:xfrm>
            <a:off x="30976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13" name="Shape 2413"/>
          <p:cNvSpPr txBox="1"/>
          <p:nvPr/>
        </p:nvSpPr>
        <p:spPr>
          <a:xfrm>
            <a:off x="521601" y="25981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j=1</a:t>
            </a:r>
          </a:p>
        </p:txBody>
      </p:sp>
      <p:sp>
        <p:nvSpPr>
          <p:cNvPr id="2414" name="Shape 2414"/>
          <p:cNvSpPr txBox="1"/>
          <p:nvPr/>
        </p:nvSpPr>
        <p:spPr>
          <a:xfrm>
            <a:off x="521601" y="32605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j=2</a:t>
            </a:r>
          </a:p>
        </p:txBody>
      </p:sp>
      <p:sp>
        <p:nvSpPr>
          <p:cNvPr id="2415" name="Shape 2415"/>
          <p:cNvSpPr txBox="1"/>
          <p:nvPr/>
        </p:nvSpPr>
        <p:spPr>
          <a:xfrm>
            <a:off x="521601" y="39229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j=3</a:t>
            </a:r>
          </a:p>
        </p:txBody>
      </p:sp>
      <p:pic>
        <p:nvPicPr>
          <p:cNvPr id="2416" name="Shape 2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262355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Shape 2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49" y="3288547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8" name="Shape 2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3964249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19" name="Shape 2419"/>
          <p:cNvSpPr/>
          <p:nvPr/>
        </p:nvSpPr>
        <p:spPr>
          <a:xfrm>
            <a:off x="1066802" y="4546049"/>
            <a:ext cx="343200" cy="3432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20" name="Shape 2420"/>
          <p:cNvSpPr txBox="1"/>
          <p:nvPr/>
        </p:nvSpPr>
        <p:spPr>
          <a:xfrm>
            <a:off x="1410000" y="4586100"/>
            <a:ext cx="1174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current entry</a:t>
            </a:r>
          </a:p>
        </p:txBody>
      </p:sp>
      <p:sp>
        <p:nvSpPr>
          <p:cNvPr id="2421" name="Shape 2421"/>
          <p:cNvSpPr/>
          <p:nvPr/>
        </p:nvSpPr>
        <p:spPr>
          <a:xfrm>
            <a:off x="2584102" y="4546049"/>
            <a:ext cx="343200" cy="3432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22" name="Shape 2422"/>
          <p:cNvSpPr txBox="1"/>
          <p:nvPr/>
        </p:nvSpPr>
        <p:spPr>
          <a:xfrm>
            <a:off x="2927300" y="4546050"/>
            <a:ext cx="1430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relevant previous entry</a:t>
            </a:r>
          </a:p>
        </p:txBody>
      </p:sp>
      <p:grpSp>
        <p:nvGrpSpPr>
          <p:cNvPr id="2423" name="Shape 2423"/>
          <p:cNvGrpSpPr/>
          <p:nvPr/>
        </p:nvGrpSpPr>
        <p:grpSpPr>
          <a:xfrm>
            <a:off x="1254394" y="5312703"/>
            <a:ext cx="6635205" cy="1144696"/>
            <a:chOff x="2108719" y="3137953"/>
            <a:chExt cx="6635205" cy="1144696"/>
          </a:xfrm>
        </p:grpSpPr>
        <p:sp>
          <p:nvSpPr>
            <p:cNvPr id="2424" name="Shape 2424"/>
            <p:cNvSpPr txBox="1"/>
            <p:nvPr/>
          </p:nvSpPr>
          <p:spPr>
            <a:xfrm>
              <a:off x="2108719" y="3504000"/>
              <a:ext cx="1492799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K[x,j] =</a:t>
              </a:r>
            </a:p>
          </p:txBody>
        </p:sp>
        <p:sp>
          <p:nvSpPr>
            <p:cNvPr id="2425" name="Shape 2425"/>
            <p:cNvSpPr txBox="1"/>
            <p:nvPr/>
          </p:nvSpPr>
          <p:spPr>
            <a:xfrm>
              <a:off x="3833400" y="3762000"/>
              <a:ext cx="39951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max{</a:t>
              </a:r>
              <a:r>
                <a:rPr b="1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K[x,j-1]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, K[x-w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,j-1] + v</a:t>
              </a:r>
              <a:r>
                <a:rPr b="1" baseline="-25000" lang="en" sz="18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  <p:sp>
          <p:nvSpPr>
            <p:cNvPr id="2426" name="Shape 2426"/>
            <p:cNvSpPr txBox="1"/>
            <p:nvPr/>
          </p:nvSpPr>
          <p:spPr>
            <a:xfrm>
              <a:off x="3355900" y="3137953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2427" name="Shape 2427"/>
            <p:cNvSpPr txBox="1"/>
            <p:nvPr/>
          </p:nvSpPr>
          <p:spPr>
            <a:xfrm>
              <a:off x="7814400" y="3745350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otherwise</a:t>
              </a:r>
            </a:p>
          </p:txBody>
        </p:sp>
        <p:sp>
          <p:nvSpPr>
            <p:cNvPr id="2428" name="Shape 2428"/>
            <p:cNvSpPr txBox="1"/>
            <p:nvPr/>
          </p:nvSpPr>
          <p:spPr>
            <a:xfrm>
              <a:off x="3833400" y="3224688"/>
              <a:ext cx="1952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429" name="Shape 2429"/>
            <p:cNvSpPr txBox="1"/>
            <p:nvPr/>
          </p:nvSpPr>
          <p:spPr>
            <a:xfrm>
              <a:off x="7581125" y="3224700"/>
              <a:ext cx="11628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if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or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are 0</a:t>
              </a: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Shape 243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0/1 Knapsack</a:t>
            </a:r>
          </a:p>
        </p:txBody>
      </p:sp>
      <p:pic>
        <p:nvPicPr>
          <p:cNvPr id="2435" name="Shape 2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99" y="1631352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6" name="Shape 24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7" name="Shape 24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000" y="1631353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8" name="Shape 2438"/>
          <p:cNvSpPr txBox="1"/>
          <p:nvPr/>
        </p:nvSpPr>
        <p:spPr>
          <a:xfrm>
            <a:off x="56647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439" name="Shape 2439"/>
          <p:cNvSpPr txBox="1"/>
          <p:nvPr/>
        </p:nvSpPr>
        <p:spPr>
          <a:xfrm>
            <a:off x="6274337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440" name="Shape 2440"/>
          <p:cNvSpPr txBox="1"/>
          <p:nvPr/>
        </p:nvSpPr>
        <p:spPr>
          <a:xfrm>
            <a:off x="6883950" y="2123453"/>
            <a:ext cx="5349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2441" name="Shape 2441"/>
          <p:cNvSpPr txBox="1"/>
          <p:nvPr/>
        </p:nvSpPr>
        <p:spPr>
          <a:xfrm>
            <a:off x="4855658" y="2123453"/>
            <a:ext cx="886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</a:p>
        </p:txBody>
      </p:sp>
      <p:pic>
        <p:nvPicPr>
          <p:cNvPr id="2442" name="Shape 24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650" y="1429350"/>
            <a:ext cx="1000699" cy="10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3" name="Shape 2443"/>
          <p:cNvSpPr txBox="1"/>
          <p:nvPr/>
        </p:nvSpPr>
        <p:spPr>
          <a:xfrm>
            <a:off x="7533600" y="2430050"/>
            <a:ext cx="1000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capacity: 3</a:t>
            </a:r>
          </a:p>
        </p:txBody>
      </p:sp>
      <p:sp>
        <p:nvSpPr>
          <p:cNvPr id="2444" name="Shape 2444"/>
          <p:cNvSpPr/>
          <p:nvPr/>
        </p:nvSpPr>
        <p:spPr>
          <a:xfrm>
            <a:off x="1066804" y="16936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445" name="Shape 2445"/>
          <p:cNvSpPr txBox="1"/>
          <p:nvPr/>
        </p:nvSpPr>
        <p:spPr>
          <a:xfrm>
            <a:off x="1066802" y="1429350"/>
            <a:ext cx="6734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x=0</a:t>
            </a:r>
          </a:p>
        </p:txBody>
      </p:sp>
      <p:sp>
        <p:nvSpPr>
          <p:cNvPr id="2446" name="Shape 2446"/>
          <p:cNvSpPr txBox="1"/>
          <p:nvPr/>
        </p:nvSpPr>
        <p:spPr>
          <a:xfrm>
            <a:off x="521601" y="18988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j=0</a:t>
            </a:r>
          </a:p>
        </p:txBody>
      </p:sp>
      <p:sp>
        <p:nvSpPr>
          <p:cNvPr id="2447" name="Shape 2447"/>
          <p:cNvSpPr/>
          <p:nvPr/>
        </p:nvSpPr>
        <p:spPr>
          <a:xfrm>
            <a:off x="1740304" y="1693648"/>
            <a:ext cx="673500" cy="6735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448" name="Shape 2448"/>
          <p:cNvSpPr/>
          <p:nvPr/>
        </p:nvSpPr>
        <p:spPr>
          <a:xfrm>
            <a:off x="2418946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449" name="Shape 2449"/>
          <p:cNvSpPr/>
          <p:nvPr/>
        </p:nvSpPr>
        <p:spPr>
          <a:xfrm>
            <a:off x="3097604" y="16936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450" name="Shape 2450"/>
          <p:cNvSpPr txBox="1"/>
          <p:nvPr/>
        </p:nvSpPr>
        <p:spPr>
          <a:xfrm>
            <a:off x="17403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x=1</a:t>
            </a:r>
          </a:p>
        </p:txBody>
      </p:sp>
      <p:sp>
        <p:nvSpPr>
          <p:cNvPr id="2451" name="Shape 2451"/>
          <p:cNvSpPr txBox="1"/>
          <p:nvPr/>
        </p:nvSpPr>
        <p:spPr>
          <a:xfrm>
            <a:off x="241895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x=2</a:t>
            </a:r>
          </a:p>
        </p:txBody>
      </p:sp>
      <p:sp>
        <p:nvSpPr>
          <p:cNvPr id="2452" name="Shape 2452"/>
          <p:cNvSpPr txBox="1"/>
          <p:nvPr/>
        </p:nvSpPr>
        <p:spPr>
          <a:xfrm>
            <a:off x="3097602" y="1429350"/>
            <a:ext cx="673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x=3</a:t>
            </a:r>
          </a:p>
        </p:txBody>
      </p:sp>
      <p:sp>
        <p:nvSpPr>
          <p:cNvPr id="2453" name="Shape 2453"/>
          <p:cNvSpPr/>
          <p:nvPr/>
        </p:nvSpPr>
        <p:spPr>
          <a:xfrm>
            <a:off x="1066804" y="23683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454" name="Shape 2454"/>
          <p:cNvSpPr/>
          <p:nvPr/>
        </p:nvSpPr>
        <p:spPr>
          <a:xfrm>
            <a:off x="17403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455" name="Shape 2455"/>
          <p:cNvSpPr/>
          <p:nvPr/>
        </p:nvSpPr>
        <p:spPr>
          <a:xfrm>
            <a:off x="2418946" y="2368348"/>
            <a:ext cx="673500" cy="6735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456" name="Shape 2456"/>
          <p:cNvSpPr/>
          <p:nvPr/>
        </p:nvSpPr>
        <p:spPr>
          <a:xfrm>
            <a:off x="3097604" y="23683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57" name="Shape 2457"/>
          <p:cNvSpPr/>
          <p:nvPr/>
        </p:nvSpPr>
        <p:spPr>
          <a:xfrm>
            <a:off x="1066804" y="3041848"/>
            <a:ext cx="673499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458" name="Shape 2458"/>
          <p:cNvSpPr/>
          <p:nvPr/>
        </p:nvSpPr>
        <p:spPr>
          <a:xfrm>
            <a:off x="17403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459" name="Shape 2459"/>
          <p:cNvSpPr/>
          <p:nvPr/>
        </p:nvSpPr>
        <p:spPr>
          <a:xfrm>
            <a:off x="2418946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60" name="Shape 2460"/>
          <p:cNvSpPr/>
          <p:nvPr/>
        </p:nvSpPr>
        <p:spPr>
          <a:xfrm>
            <a:off x="3097604" y="3041848"/>
            <a:ext cx="673500" cy="673499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61" name="Shape 2461"/>
          <p:cNvSpPr/>
          <p:nvPr/>
        </p:nvSpPr>
        <p:spPr>
          <a:xfrm>
            <a:off x="1066804" y="3717748"/>
            <a:ext cx="673499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</a:p>
        </p:txBody>
      </p:sp>
      <p:sp>
        <p:nvSpPr>
          <p:cNvPr id="2462" name="Shape 2462"/>
          <p:cNvSpPr/>
          <p:nvPr/>
        </p:nvSpPr>
        <p:spPr>
          <a:xfrm>
            <a:off x="17403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463" name="Shape 2463"/>
          <p:cNvSpPr/>
          <p:nvPr/>
        </p:nvSpPr>
        <p:spPr>
          <a:xfrm>
            <a:off x="2418946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64" name="Shape 2464"/>
          <p:cNvSpPr/>
          <p:nvPr/>
        </p:nvSpPr>
        <p:spPr>
          <a:xfrm>
            <a:off x="3097604" y="3717748"/>
            <a:ext cx="673500" cy="6735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65" name="Shape 2465"/>
          <p:cNvSpPr txBox="1"/>
          <p:nvPr/>
        </p:nvSpPr>
        <p:spPr>
          <a:xfrm>
            <a:off x="521601" y="25981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j=1</a:t>
            </a:r>
          </a:p>
        </p:txBody>
      </p:sp>
      <p:sp>
        <p:nvSpPr>
          <p:cNvPr id="2466" name="Shape 2466"/>
          <p:cNvSpPr txBox="1"/>
          <p:nvPr/>
        </p:nvSpPr>
        <p:spPr>
          <a:xfrm>
            <a:off x="521601" y="32605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j=2</a:t>
            </a:r>
          </a:p>
        </p:txBody>
      </p:sp>
      <p:sp>
        <p:nvSpPr>
          <p:cNvPr id="2467" name="Shape 2467"/>
          <p:cNvSpPr txBox="1"/>
          <p:nvPr/>
        </p:nvSpPr>
        <p:spPr>
          <a:xfrm>
            <a:off x="521601" y="3922950"/>
            <a:ext cx="5348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j=3</a:t>
            </a:r>
          </a:p>
        </p:txBody>
      </p:sp>
      <p:pic>
        <p:nvPicPr>
          <p:cNvPr id="2468" name="Shape 2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2623555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9" name="Shape 2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49" y="3288547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0" name="Shape 2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37" y="3964249"/>
            <a:ext cx="454774" cy="4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1" name="Shape 24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324" y="2616305"/>
            <a:ext cx="454774" cy="4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2" name="Shape 2472"/>
          <p:cNvSpPr/>
          <p:nvPr/>
        </p:nvSpPr>
        <p:spPr>
          <a:xfrm>
            <a:off x="1066802" y="4546049"/>
            <a:ext cx="343200" cy="343200"/>
          </a:xfrm>
          <a:prstGeom prst="rect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73" name="Shape 2473"/>
          <p:cNvSpPr txBox="1"/>
          <p:nvPr/>
        </p:nvSpPr>
        <p:spPr>
          <a:xfrm>
            <a:off x="1410000" y="4586100"/>
            <a:ext cx="1174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current entry</a:t>
            </a:r>
          </a:p>
        </p:txBody>
      </p:sp>
      <p:sp>
        <p:nvSpPr>
          <p:cNvPr id="2474" name="Shape 2474"/>
          <p:cNvSpPr/>
          <p:nvPr/>
        </p:nvSpPr>
        <p:spPr>
          <a:xfrm>
            <a:off x="2584102" y="4546049"/>
            <a:ext cx="343200" cy="343200"/>
          </a:xfrm>
          <a:prstGeom prst="rect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75" name="Shape 2475"/>
          <p:cNvSpPr txBox="1"/>
          <p:nvPr/>
        </p:nvSpPr>
        <p:spPr>
          <a:xfrm>
            <a:off x="2927300" y="4546050"/>
            <a:ext cx="1430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relevant previous entry</a:t>
            </a:r>
          </a:p>
        </p:txBody>
      </p:sp>
      <p:grpSp>
        <p:nvGrpSpPr>
          <p:cNvPr id="2476" name="Shape 2476"/>
          <p:cNvGrpSpPr/>
          <p:nvPr/>
        </p:nvGrpSpPr>
        <p:grpSpPr>
          <a:xfrm>
            <a:off x="1254394" y="5312703"/>
            <a:ext cx="6635205" cy="1144696"/>
            <a:chOff x="2108719" y="3137953"/>
            <a:chExt cx="6635205" cy="1144696"/>
          </a:xfrm>
        </p:grpSpPr>
        <p:sp>
          <p:nvSpPr>
            <p:cNvPr id="2477" name="Shape 2477"/>
            <p:cNvSpPr txBox="1"/>
            <p:nvPr/>
          </p:nvSpPr>
          <p:spPr>
            <a:xfrm>
              <a:off x="2108719" y="3504000"/>
              <a:ext cx="1492799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K[x,j] =</a:t>
              </a:r>
            </a:p>
          </p:txBody>
        </p:sp>
        <p:sp>
          <p:nvSpPr>
            <p:cNvPr id="2478" name="Shape 2478"/>
            <p:cNvSpPr txBox="1"/>
            <p:nvPr/>
          </p:nvSpPr>
          <p:spPr>
            <a:xfrm>
              <a:off x="3833400" y="3762000"/>
              <a:ext cx="39951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max{K[x,j-1], </a:t>
              </a:r>
              <a:r>
                <a:rPr b="1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K[x-w</a:t>
              </a:r>
              <a:r>
                <a:rPr b="1" baseline="-25000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,j-1] + v</a:t>
              </a:r>
              <a:r>
                <a:rPr b="1" baseline="-25000" lang="en" sz="1800">
                  <a:solidFill>
                    <a:srgbClr val="8BC34A"/>
                  </a:solidFill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  <p:sp>
          <p:nvSpPr>
            <p:cNvPr id="2479" name="Shape 2479"/>
            <p:cNvSpPr txBox="1"/>
            <p:nvPr/>
          </p:nvSpPr>
          <p:spPr>
            <a:xfrm>
              <a:off x="3355900" y="3137953"/>
              <a:ext cx="603300" cy="11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</p:txBody>
        </p:sp>
        <p:sp>
          <p:nvSpPr>
            <p:cNvPr id="2480" name="Shape 2480"/>
            <p:cNvSpPr txBox="1"/>
            <p:nvPr/>
          </p:nvSpPr>
          <p:spPr>
            <a:xfrm>
              <a:off x="7814400" y="3745350"/>
              <a:ext cx="929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otherwise</a:t>
              </a:r>
            </a:p>
          </p:txBody>
        </p:sp>
        <p:sp>
          <p:nvSpPr>
            <p:cNvPr id="2481" name="Shape 2481"/>
            <p:cNvSpPr txBox="1"/>
            <p:nvPr/>
          </p:nvSpPr>
          <p:spPr>
            <a:xfrm>
              <a:off x="3833400" y="3224688"/>
              <a:ext cx="19524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482" name="Shape 2482"/>
            <p:cNvSpPr txBox="1"/>
            <p:nvPr/>
          </p:nvSpPr>
          <p:spPr>
            <a:xfrm>
              <a:off x="7581125" y="3224700"/>
              <a:ext cx="11628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if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or </a:t>
              </a: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are 0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